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89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99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56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46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52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03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4C2C-83E3-417A-B71F-3D5F7F157B7C}" type="datetimeFigureOut">
              <a:rPr lang="de-DE" smtClean="0"/>
              <a:t>10.09.2017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3052-248C-4922-A440-1A3D17805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368026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Wozu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dienen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Sternbilder?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rafik 6" descr="ursa_major_wage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3528392" cy="280831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41496" y="4041068"/>
            <a:ext cx="42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Zur schnellen Orientierung am Sternenhimmel!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1600" y="442293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Bekannte Sternbilder: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Grafik 9" descr="Draco_constellation_ma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8137" y="764704"/>
            <a:ext cx="3152548" cy="32763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71600" y="4858671"/>
            <a:ext cx="731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Löwe (Leo), Stier (Taurus), Kleiner Bär (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Ursa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Zwillinge (Gemini), </a:t>
            </a:r>
          </a:p>
          <a:p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Schütze (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sagittarius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Fuhrmann (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Auriga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 Bärenhüter  (Bootes), Jungfrau (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Virgo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Leier (Lyra), Schwan (</a:t>
            </a: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Cygnus</a:t>
            </a:r>
            <a:r>
              <a:rPr 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Widder (Aries), Adler (Aries), 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Orion, Cassiopeia, Pegasus, …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62408" y="76470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Das Universum ist nach neuesten Erkenntnissen ca. 13,7 Milliarden Jahre alt. </a:t>
            </a: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Wenn man zur Veranschaulichung diese gesamte Zeitspanne in einem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Jahr zusammenfasst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, dann beginnt unser Universum mit dem so genannten Urknall am 1. Januar und wir Menschen befinden uns gegenwärtig genau am Zeitpunkt 24</a:t>
            </a:r>
            <a:r>
              <a:rPr lang="de-DE" sz="1500" baseline="30000" dirty="0">
                <a:latin typeface="Times New Roman" pitchFamily="18" charset="0"/>
                <a:cs typeface="Times New Roman" pitchFamily="18" charset="0"/>
              </a:rPr>
              <a:t>oo  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Uhr dieses einen Jahres.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02201"/>
              </p:ext>
            </p:extLst>
          </p:nvPr>
        </p:nvGraphicFramePr>
        <p:xfrm>
          <a:off x="683568" y="1988840"/>
          <a:ext cx="4536504" cy="3960437"/>
        </p:xfrm>
        <a:graphic>
          <a:graphicData uri="http://schemas.openxmlformats.org/drawingml/2006/table">
            <a:tbl>
              <a:tblPr firstRow="1" firstCol="1" bandRow="1"/>
              <a:tblGrid>
                <a:gridCol w="4536504"/>
              </a:tblGrid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Ereignis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Urknall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Beginn der Entstehung von ersten Sternen und Galaxien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Beginn der Erzeugung schwerer Elemente 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(d.h. von Elementen schwerer als H oder He)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Entstehung unseres Sonnensystems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Erstes primitives Leben (Algen) auf der Erde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Fische und Pflanzen entwickeln sich.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ersten Säugetiere treten auf.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Alpen falten sich hoch.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ersten Menschen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Neandertaler</a:t>
                      </a:r>
                      <a:endParaRPr lang="de-D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Frühe menschliche Hochkulturen 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Die Menschheit beginnt, die gesamten Ölvorräte zu verpuffen.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220072" y="223408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1. Januar  0:00 Uhr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20072" y="251108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Mitte Januar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20072" y="294048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Erstes Halbjahr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20072" y="336988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Mitte August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72" y="36468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Anfang Oktober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220072" y="392387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 Dezember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220072" y="41958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 Dezember abends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20072" y="447280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Dezember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20072" y="474472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Dezember  22:45 Uhr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31676" y="503562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Dezember  23:45 Uhr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20072" y="53126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Dezember  20 Sekunden vor Mitternacht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220072" y="5589619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Dezember  0,1 Sekunden vor Mitternacht</a:t>
            </a:r>
          </a:p>
        </p:txBody>
      </p:sp>
    </p:spTree>
    <p:extLst>
      <p:ext uri="{BB962C8B-B14F-4D97-AF65-F5344CB8AC3E}">
        <p14:creationId xmlns:p14="http://schemas.microsoft.com/office/powerpoint/2010/main" val="31643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87861" y="5877272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Ende</a:t>
            </a: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G. Rasch</a:t>
            </a:r>
          </a:p>
        </p:txBody>
      </p:sp>
      <p:pic>
        <p:nvPicPr>
          <p:cNvPr id="2052" name="Picture 4" descr="http://de.wallpapersus.com/wp-content/uploads/2012/10/Outer-Space-Sterne-Galaxien-Planeten-Mond-Er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9" y="829054"/>
            <a:ext cx="8786287" cy="49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86042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Wie lauten die Planeten unseres Sonnen-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und wie viele gibt es?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5567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Merk, Venus, Erde, Mars, Jupiter, </a:t>
            </a:r>
            <a:b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Saturn, Uranus, Neptun</a:t>
            </a:r>
            <a:b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 sind insgesamt (nur noch) 8 Planeten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fik 5" descr="planetensystem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860422"/>
            <a:ext cx="4914900" cy="15938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524" y="261663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Weitere Kleinkörper im Sonnensystem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fik 7" descr="jupitermonde1_DW_Wi_757663p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247" y="3212976"/>
            <a:ext cx="2413357" cy="16561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0114" y="515883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Monde, d.h. Trabanten </a:t>
            </a:r>
            <a:b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eines Planeten </a:t>
            </a:r>
            <a:b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(hier Jupitermonde)</a:t>
            </a:r>
            <a:endParaRPr 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Grafik 9" descr="Asteroid-Gaspr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7722" y="3212976"/>
            <a:ext cx="1624380" cy="16529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14457" y="5130379"/>
            <a:ext cx="185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Asteroiden (</a:t>
            </a:r>
            <a:r>
              <a:rPr lang="de-DE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Gaspra</a:t>
            </a: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Kleinplaneten, insbesondere zwischen Mars und Jupiter</a:t>
            </a:r>
            <a:endParaRPr 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fik 11" descr="komet-hale-bopp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23749" y="3175623"/>
            <a:ext cx="1656184" cy="172763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070739" y="5147470"/>
            <a:ext cx="116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Kometen </a:t>
            </a:r>
            <a:b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(Hale Bopp)</a:t>
            </a:r>
            <a:endParaRPr 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fik 13" descr="Sedna-Planetoid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7766" y="3216234"/>
            <a:ext cx="2151062" cy="165618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722533" y="515883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Zwergplaneten (</a:t>
            </a:r>
            <a:r>
              <a:rPr lang="de-DE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Sedna</a:t>
            </a: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zu denen auch Pluto gehört</a:t>
            </a:r>
            <a:endParaRPr lang="de-DE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rafik 4" descr="groessenvergleich-Ster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299" y="811451"/>
            <a:ext cx="3370426" cy="24349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2408" y="81145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Wie groß sind eigentlich Sterne?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2408" y="1150005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Sterne haben ganz unterschiedliche Größen!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2408" y="148855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Verändern Sterne im Lauf der Zeit ihr Aussehen?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1629" y="2026702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Sterne entwickeln sich im Laufe der Zeit.</a:t>
            </a:r>
            <a:b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Manche „sterben“ bereits nach einigen Millionen Jahren, andere erst nach Milliarden von Jahren. Auch gegenwärtig werden noch Sterne geboren!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408" y="5877272"/>
            <a:ext cx="2909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Ansammlung von bis zu 20000 </a:t>
            </a:r>
            <a:b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oft noch sehr junger Sterne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Grafik 10" descr="Plejaden_M4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255" y="3916004"/>
            <a:ext cx="2475865" cy="185801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62408" y="3500506"/>
            <a:ext cx="2909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Offener Sternhaufen (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Pejaden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0" y="3512689"/>
            <a:ext cx="337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Kugelsternhaufen (Omega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Centauri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fik 13" descr="kugelsternhaufen-M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6299" y="3919502"/>
            <a:ext cx="2535555" cy="18738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72000" y="5883582"/>
            <a:ext cx="45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Kugelförmige Ansammlung sehr alter Sterne (einige Millionen), die galaktische Zentren umkreisen</a:t>
            </a:r>
            <a:endParaRPr lang="de-DE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0630" y="5010008"/>
            <a:ext cx="6354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Unsere Milchstraße, eine Spiralgalaxie mit ca. 200 Milliarden Sternen.</a:t>
            </a:r>
            <a:b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Durchmesser unserer Milchstraße beträgt etwa 100 000 Lichtjahre.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1052736"/>
            <a:ext cx="224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Was sieht man hier?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fik 5" descr="milchstrasse_jupiter_gros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676" y="1052736"/>
            <a:ext cx="3864782" cy="2861359"/>
          </a:xfrm>
          <a:prstGeom prst="rect">
            <a:avLst/>
          </a:prstGeom>
        </p:spPr>
      </p:pic>
      <p:pic>
        <p:nvPicPr>
          <p:cNvPr id="7" name="Grafik 6" descr="milchstraße-weitwinke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59832" y="658675"/>
            <a:ext cx="54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In Galaxien gibt es unterschiedliche Arten von „Nebeln“.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Worum kann es sich jeweils handeln?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5" y="4437112"/>
            <a:ext cx="2376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und Staubnebel, </a:t>
            </a:r>
            <a:b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Reflexionsnebel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(Säulen des Adlers)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fik 5" descr="säulen-des-adler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2561420" cy="3456384"/>
          </a:xfrm>
          <a:prstGeom prst="rect">
            <a:avLst/>
          </a:prstGeom>
        </p:spPr>
      </p:pic>
      <p:pic>
        <p:nvPicPr>
          <p:cNvPr id="7" name="Grafik 6" descr="m42_orionnebe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1380728"/>
            <a:ext cx="2592287" cy="2840359"/>
          </a:xfrm>
          <a:prstGeom prst="rect">
            <a:avLst/>
          </a:prstGeom>
        </p:spPr>
      </p:pic>
      <p:pic>
        <p:nvPicPr>
          <p:cNvPr id="8" name="Grafik 7" descr="Helix-Nebe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1380728"/>
            <a:ext cx="3024336" cy="28403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31135" y="4365104"/>
            <a:ext cx="2620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Emissionsnebel, d.h. Gasnebel, der selbst Licht aussendet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(Orionnebel)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75566" y="4347055"/>
            <a:ext cx="3044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Planetarischer Nebel; 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„sterbender“ Stern stößt Gas- und Plasmahülle ab </a:t>
            </a:r>
            <a:b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Helixnebel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9" y="764704"/>
            <a:ext cx="8208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Neben unserer Milchstraße gibt es noch Milliarden anderer Galaxien. Drei besonders „schöne“ Beispiele:</a:t>
            </a:r>
          </a:p>
        </p:txBody>
      </p:sp>
      <p:pic>
        <p:nvPicPr>
          <p:cNvPr id="5" name="Grafik 4" descr="m31_andromed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312368" cy="2420041"/>
          </a:xfrm>
          <a:prstGeom prst="rect">
            <a:avLst/>
          </a:prstGeom>
        </p:spPr>
      </p:pic>
      <p:pic>
        <p:nvPicPr>
          <p:cNvPr id="6" name="Grafik 5" descr="sombrero-galax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738" y="1268760"/>
            <a:ext cx="3409315" cy="2420041"/>
          </a:xfrm>
          <a:prstGeom prst="rect">
            <a:avLst/>
          </a:prstGeom>
        </p:spPr>
      </p:pic>
      <p:pic>
        <p:nvPicPr>
          <p:cNvPr id="7" name="Grafik 6" descr="hubble_m51_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4584" y="4077072"/>
            <a:ext cx="3429000" cy="2374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9" y="3758110"/>
            <a:ext cx="2286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Andromeda-Galaxie,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neben unserer Milchstraße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zweite große Spiralgalaxie in der „lokalen Gruppe“, 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ca. 2 Millionen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entfernt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58942" y="5517232"/>
            <a:ext cx="21602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Whirlpool-Galaxie (Spiralgalaxie M51) </a:t>
            </a:r>
            <a:b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 einer Begleitgalaxie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72200" y="3789040"/>
            <a:ext cx="2232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Sombrero-Galaxie (Spiralgalaxie im Abstand von ca. 30 Millionen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2408" y="764704"/>
            <a:ext cx="7200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Galaxien sind nicht gleichmäßig im Raum verteilt. Sie bilden Haufen und Superhaufen.</a:t>
            </a:r>
          </a:p>
        </p:txBody>
      </p:sp>
      <p:pic>
        <p:nvPicPr>
          <p:cNvPr id="5" name="Grafik 4" descr="Galaxienhaufen_abell_HS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1" y="1196752"/>
            <a:ext cx="4536504" cy="23042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92080" y="1538753"/>
            <a:ext cx="30963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Galaxienhaufen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Abell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1689,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ca. 300 Millionen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entfernt;</a:t>
            </a:r>
          </a:p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Enthält ca. 10</a:t>
            </a:r>
            <a:r>
              <a:rPr lang="de-DE" sz="1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bis 10</a:t>
            </a:r>
            <a:r>
              <a:rPr lang="de-DE" sz="1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Sterne</a:t>
            </a:r>
            <a:endParaRPr lang="de-DE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7311" y="4365104"/>
            <a:ext cx="3145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Die ungleichmäßige Verteilung der Galaxien zeigt eine „blasenförmige“ Struktur mit riesigen Leerräumen.</a:t>
            </a:r>
          </a:p>
        </p:txBody>
      </p:sp>
      <p:pic>
        <p:nvPicPr>
          <p:cNvPr id="8" name="Grafik 7" descr="2dFzcone_small-Galaxienverteilun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3744416" cy="21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391" y="764703"/>
            <a:ext cx="8208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Entfernungen werden in der Astronomie in Lichtjahren (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Lj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) oder Parallaxensekunden (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) angegeben.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58570" y="1265457"/>
            <a:ext cx="7465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Bei einer Lichtgeschwindigkeit von 300 000 km/s beträgt eine Lichtsekunde 300 000km.</a:t>
            </a: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Ein Lichtjahr entspricht daher  300 000km </a:t>
            </a:r>
            <a:r>
              <a:rPr lang="de-DE" sz="1500" dirty="0" smtClean="0">
                <a:latin typeface="Times New Roman"/>
                <a:cs typeface="Times New Roman"/>
                <a:sym typeface="Math B"/>
              </a:rPr>
              <a:t>∙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3600 </a:t>
            </a:r>
            <a:r>
              <a:rPr lang="de-DE" sz="1500" dirty="0" smtClean="0">
                <a:latin typeface="Times New Roman"/>
                <a:cs typeface="Times New Roman"/>
                <a:sym typeface="Math B"/>
              </a:rPr>
              <a:t>∙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24 </a:t>
            </a:r>
            <a:r>
              <a:rPr lang="de-DE" sz="1500" dirty="0" smtClean="0">
                <a:latin typeface="Times New Roman"/>
                <a:cs typeface="Times New Roman"/>
                <a:sym typeface="Math B"/>
              </a:rPr>
              <a:t>∙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365 =  9,5 </a:t>
            </a:r>
            <a:r>
              <a:rPr lang="de-DE" sz="1500" dirty="0" smtClean="0">
                <a:latin typeface="Times New Roman"/>
                <a:cs typeface="Times New Roman"/>
                <a:sym typeface="Math B"/>
              </a:rPr>
              <a:t>∙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10</a:t>
            </a:r>
            <a:r>
              <a:rPr lang="de-DE" sz="1500" baseline="30000" dirty="0" smtClean="0">
                <a:latin typeface="Times New Roman" pitchFamily="18" charset="0"/>
                <a:cs typeface="Times New Roman" pitchFamily="18" charset="0"/>
                <a:sym typeface="Math B"/>
              </a:rPr>
              <a:t>12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  <a:sym typeface="Math B"/>
              </a:rPr>
              <a:t> km</a:t>
            </a:r>
            <a:endParaRPr lang="de-DE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ild 17" descr="Parallax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16024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539391" y="1937857"/>
            <a:ext cx="5904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Aufgrund 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der jährlichen Bewegung der Erde um die Sonne scheinen sich „nahe“ Sterne gegenüber den weit entfernten auf einer Kreis- oder Ellipsenbahn zu bewegen. </a:t>
            </a:r>
            <a:br>
              <a:rPr lang="de-DE" sz="1500" dirty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Den Winkel p, unter dem man die große Halbachse dieser Ellipse von der Erde aus beobachtet, nennt man die </a:t>
            </a:r>
            <a:r>
              <a:rPr lang="de-DE" sz="1500" b="1" dirty="0">
                <a:latin typeface="Times New Roman" pitchFamily="18" charset="0"/>
                <a:cs typeface="Times New Roman" pitchFamily="18" charset="0"/>
              </a:rPr>
              <a:t>Fixsternparallaxe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de-DE" sz="1500" dirty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(Vom Stern aus würde der Radius der Erdbahn um die Sonne ebenfalls unter diesem Winkel  p  erscheinen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de-DE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In einem Abstand von einer Parallaxensekunde ( 1pc ) sieht man den Radius der Erdbahn (1AE) unter dem Winkel von einer Bogensekunde.</a:t>
            </a:r>
            <a:br>
              <a:rPr lang="de-DE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Zeige mit einer Rechnung, dass gilt:  1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 =  3,26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Bild 18" descr="Parallaxe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9084"/>
            <a:ext cx="2648811" cy="2082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115616" y="4869160"/>
            <a:ext cx="23041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Die Form der Ellipse hängt von der Lage des Sterns auf der Himmelskugel ab.</a:t>
            </a:r>
            <a:endParaRPr lang="de-DE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2408" y="307395"/>
            <a:ext cx="845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Überblick über typische astronomische Objekte und astronomische Größenordnungen</a:t>
            </a:r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72693" y="836712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Wichtige Entfernungen in der Astronomie: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6293" y="1556792"/>
            <a:ext cx="39849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Erdradius</a:t>
            </a:r>
          </a:p>
          <a:p>
            <a:endParaRPr lang="de-DE" sz="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Erde – Mond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Sonnenradius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Erde – Sonne (1AE)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Sonne – Pluto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Sonne – nächster Stern </a:t>
            </a:r>
            <a:br>
              <a:rPr lang="de-DE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	        (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Proxima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Centauri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Durchmesser unserer Milchstraße</a:t>
            </a: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Milchstraße –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Andromedagalaxie</a:t>
            </a:r>
            <a:endParaRPr lang="de-DE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Abstand zur entferntesten beobachtbaren Galaxie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71046" y="1564985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6370 km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27784" y="1869946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384 000 km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8962" y="2153245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7,0 </a:t>
            </a:r>
            <a:r>
              <a:rPr lang="de-DE" sz="1500" dirty="0" smtClean="0">
                <a:solidFill>
                  <a:srgbClr val="FF0000"/>
                </a:solidFill>
                <a:latin typeface="Times New Roman"/>
                <a:cs typeface="Times New Roman"/>
                <a:sym typeface="Math B"/>
              </a:rPr>
              <a:t>·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 10</a:t>
            </a:r>
            <a:r>
              <a:rPr lang="de-DE" sz="1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5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03848" y="2476410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de-DE" sz="1500" dirty="0" smtClean="0">
                <a:solidFill>
                  <a:srgbClr val="FF0000"/>
                </a:solidFill>
                <a:latin typeface="Times New Roman"/>
                <a:cs typeface="Times New Roman"/>
                <a:sym typeface="Math B"/>
              </a:rPr>
              <a:t>·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 </a:t>
            </a:r>
            <a:r>
              <a:rPr lang="de-DE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10</a:t>
            </a:r>
            <a:r>
              <a:rPr lang="de-DE" sz="1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6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 = 8,3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Lmin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16909" y="2749292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 AE = 5,4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07904" y="3083614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4,2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99892" y="3598966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de-DE" sz="1500" dirty="0">
                <a:solidFill>
                  <a:srgbClr val="FF0000"/>
                </a:solidFill>
                <a:latin typeface="Times New Roman"/>
                <a:cs typeface="Times New Roman"/>
                <a:sym typeface="Math B"/>
              </a:rPr>
              <a:t>·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 10</a:t>
            </a:r>
            <a:r>
              <a:rPr lang="de-DE" sz="1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5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57069" y="3922131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sz="1500" dirty="0">
                <a:solidFill>
                  <a:srgbClr val="FF0000"/>
                </a:solidFill>
                <a:latin typeface="Times New Roman"/>
                <a:cs typeface="Times New Roman"/>
                <a:sym typeface="Math B"/>
              </a:rPr>
              <a:t>·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 10</a:t>
            </a:r>
            <a:r>
              <a:rPr lang="de-DE" sz="15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6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23008" y="4230782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de-DE" sz="1500" dirty="0">
                <a:solidFill>
                  <a:srgbClr val="FF0000"/>
                </a:solidFill>
                <a:latin typeface="Times New Roman"/>
                <a:cs typeface="Times New Roman"/>
                <a:sym typeface="Math B"/>
              </a:rPr>
              <a:t>·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 10</a:t>
            </a:r>
            <a:r>
              <a:rPr lang="de-DE" sz="15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 B"/>
              </a:rPr>
              <a:t>9</a:t>
            </a:r>
            <a:r>
              <a:rPr lang="de-DE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endParaRPr lang="de-DE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3192" y="5013176"/>
            <a:ext cx="7009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Ein Blick auf die Andromeda-Galaxie entspricht einem Blick in die Vergangenheit.</a:t>
            </a:r>
            <a:br>
              <a:rPr lang="de-DE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Erklären Sie diese Aussage!</a:t>
            </a:r>
          </a:p>
        </p:txBody>
      </p:sp>
    </p:spTree>
    <p:extLst>
      <p:ext uri="{BB962C8B-B14F-4D97-AF65-F5344CB8AC3E}">
        <p14:creationId xmlns:p14="http://schemas.microsoft.com/office/powerpoint/2010/main" val="37206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Bildschirmpräsentation (4:3)</PresentationFormat>
  <Paragraphs>117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</dc:creator>
  <cp:lastModifiedBy>GRasch</cp:lastModifiedBy>
  <cp:revision>22</cp:revision>
  <dcterms:created xsi:type="dcterms:W3CDTF">2013-09-21T12:19:30Z</dcterms:created>
  <dcterms:modified xsi:type="dcterms:W3CDTF">2017-09-10T15:55:31Z</dcterms:modified>
</cp:coreProperties>
</file>