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344" r:id="rId3"/>
    <p:sldId id="345" r:id="rId4"/>
    <p:sldId id="356" r:id="rId5"/>
    <p:sldId id="357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37" r:id="rId14"/>
    <p:sldId id="358" r:id="rId15"/>
    <p:sldId id="340" r:id="rId16"/>
    <p:sldId id="342" r:id="rId17"/>
    <p:sldId id="359" r:id="rId18"/>
    <p:sldId id="354" r:id="rId19"/>
    <p:sldId id="35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FF99"/>
    <a:srgbClr val="FF3300"/>
    <a:srgbClr val="FF00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2268D-DBE8-42E5-86EB-E73DDFE813C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7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75398-A3A9-4F41-9722-16EE89D167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9EFBE-8DEB-4C7E-BE3A-1D2009A2205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6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9D99E-9716-458F-960F-D0D29A7267B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1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A8EB-5405-4C73-BE2D-D958BE1142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7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B65D1-0B5C-4F9F-AABC-B43CA0C6FAA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5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A3217-FBCD-4F18-A016-71C23B3D053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7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A0F4C-717E-47C6-872F-5C1BAD7C1AC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9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C6547-9202-4305-AA2E-D72590B03C8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7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95667-42C7-4DEA-93AF-1507F1C6104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2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197B-5D06-48EA-96FF-3EAC83F19F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E9091-5BAE-4EDC-88D9-06C379F372D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0D425E-DD2D-485D-80C4-291A81A76C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1944688"/>
          </a:xfrm>
        </p:spPr>
        <p:txBody>
          <a:bodyPr/>
          <a:lstStyle/>
          <a:p>
            <a:r>
              <a:rPr lang="en-GB" altLang="de-DE" smtClean="0"/>
              <a:t>Energieflussdiagramme</a:t>
            </a:r>
            <a:br>
              <a:rPr lang="en-GB" altLang="de-DE" smtClean="0"/>
            </a:br>
            <a:r>
              <a:rPr lang="en-GB" altLang="de-DE" smtClean="0"/>
              <a:t>für die 8. Jahrgangsstufe</a:t>
            </a:r>
          </a:p>
        </p:txBody>
      </p:sp>
      <p:sp>
        <p:nvSpPr>
          <p:cNvPr id="2051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"/>
          <p:cNvSpPr>
            <a:spLocks noChangeArrowheads="1"/>
          </p:cNvSpPr>
          <p:nvPr/>
        </p:nvSpPr>
        <p:spPr bwMode="auto">
          <a:xfrm>
            <a:off x="3371850" y="2189163"/>
            <a:ext cx="1657350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3348038" y="2195513"/>
            <a:ext cx="1681162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Radio</a:t>
            </a:r>
          </a:p>
        </p:txBody>
      </p:sp>
      <p:grpSp>
        <p:nvGrpSpPr>
          <p:cNvPr id="9220" name="Group 10"/>
          <p:cNvGrpSpPr>
            <a:grpSpLocks/>
          </p:cNvGrpSpPr>
          <p:nvPr/>
        </p:nvGrpSpPr>
        <p:grpSpPr bwMode="auto">
          <a:xfrm>
            <a:off x="1763713" y="2198688"/>
            <a:ext cx="1416050" cy="1031875"/>
            <a:chOff x="1392" y="576"/>
            <a:chExt cx="2822" cy="1980"/>
          </a:xfrm>
        </p:grpSpPr>
        <p:sp>
          <p:nvSpPr>
            <p:cNvPr id="9226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27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28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29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30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31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9221" name="Group 7"/>
          <p:cNvGrpSpPr>
            <a:grpSpLocks/>
          </p:cNvGrpSpPr>
          <p:nvPr/>
        </p:nvGrpSpPr>
        <p:grpSpPr bwMode="auto">
          <a:xfrm>
            <a:off x="5257800" y="2162175"/>
            <a:ext cx="1482725" cy="1031875"/>
            <a:chOff x="1487" y="527"/>
            <a:chExt cx="3360" cy="2255"/>
          </a:xfrm>
        </p:grpSpPr>
        <p:sp>
          <p:nvSpPr>
            <p:cNvPr id="9223" name="AutoShape 3"/>
            <p:cNvSpPr>
              <a:spLocks noChangeArrowheads="1"/>
            </p:cNvSpPr>
            <p:nvPr/>
          </p:nvSpPr>
          <p:spPr bwMode="auto">
            <a:xfrm>
              <a:off x="1487" y="529"/>
              <a:ext cx="3360" cy="2253"/>
            </a:xfrm>
            <a:prstGeom prst="homePlate">
              <a:avLst>
                <a:gd name="adj" fmla="val 3728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24" name="Rectangle 4"/>
            <p:cNvSpPr>
              <a:spLocks noChangeArrowheads="1"/>
            </p:cNvSpPr>
            <p:nvPr/>
          </p:nvSpPr>
          <p:spPr bwMode="auto">
            <a:xfrm>
              <a:off x="1512" y="527"/>
              <a:ext cx="1293" cy="2246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225" name="Rectangle 5"/>
            <p:cNvSpPr>
              <a:spLocks noChangeArrowheads="1"/>
            </p:cNvSpPr>
            <p:nvPr/>
          </p:nvSpPr>
          <p:spPr bwMode="auto">
            <a:xfrm>
              <a:off x="2798" y="527"/>
              <a:ext cx="1129" cy="2245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348038" y="2195513"/>
            <a:ext cx="1681162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Lautsprecher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4224338" y="2189163"/>
            <a:ext cx="1657350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4200525" y="2195513"/>
            <a:ext cx="1681163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Turbine</a:t>
            </a:r>
          </a:p>
        </p:txBody>
      </p:sp>
      <p:grpSp>
        <p:nvGrpSpPr>
          <p:cNvPr id="10244" name="Group 2"/>
          <p:cNvGrpSpPr>
            <a:grpSpLocks/>
          </p:cNvGrpSpPr>
          <p:nvPr/>
        </p:nvGrpSpPr>
        <p:grpSpPr bwMode="auto">
          <a:xfrm>
            <a:off x="2627313" y="2159000"/>
            <a:ext cx="1489075" cy="1042988"/>
            <a:chOff x="3308" y="4068"/>
            <a:chExt cx="4257" cy="2769"/>
          </a:xfrm>
        </p:grpSpPr>
        <p:sp>
          <p:nvSpPr>
            <p:cNvPr id="10258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59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0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61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2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3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0245" name="Group 2"/>
          <p:cNvGrpSpPr>
            <a:grpSpLocks/>
          </p:cNvGrpSpPr>
          <p:nvPr/>
        </p:nvGrpSpPr>
        <p:grpSpPr bwMode="auto">
          <a:xfrm>
            <a:off x="6011863" y="2178050"/>
            <a:ext cx="1487487" cy="1041400"/>
            <a:chOff x="3308" y="4068"/>
            <a:chExt cx="4257" cy="2769"/>
          </a:xfrm>
        </p:grpSpPr>
        <p:sp>
          <p:nvSpPr>
            <p:cNvPr id="10252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53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55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6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7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0246" name="Group 9"/>
          <p:cNvGrpSpPr>
            <a:grpSpLocks/>
          </p:cNvGrpSpPr>
          <p:nvPr/>
        </p:nvGrpSpPr>
        <p:grpSpPr bwMode="auto">
          <a:xfrm>
            <a:off x="1403350" y="2163763"/>
            <a:ext cx="1019175" cy="1016000"/>
            <a:chOff x="1824" y="480"/>
            <a:chExt cx="2378" cy="2235"/>
          </a:xfrm>
        </p:grpSpPr>
        <p:sp>
          <p:nvSpPr>
            <p:cNvPr id="10247" name="Rectangle 3"/>
            <p:cNvSpPr>
              <a:spLocks noChangeArrowheads="1"/>
            </p:cNvSpPr>
            <p:nvPr/>
          </p:nvSpPr>
          <p:spPr bwMode="auto">
            <a:xfrm>
              <a:off x="1824" y="480"/>
              <a:ext cx="2364" cy="2235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48" name="Freeform 4"/>
            <p:cNvSpPr>
              <a:spLocks/>
            </p:cNvSpPr>
            <p:nvPr/>
          </p:nvSpPr>
          <p:spPr bwMode="auto">
            <a:xfrm>
              <a:off x="1838" y="1968"/>
              <a:ext cx="2364" cy="276"/>
            </a:xfrm>
            <a:custGeom>
              <a:avLst/>
              <a:gdLst>
                <a:gd name="T0" fmla="*/ 0 w 2040"/>
                <a:gd name="T1" fmla="*/ 338 h 258"/>
                <a:gd name="T2" fmla="*/ 1731 w 2040"/>
                <a:gd name="T3" fmla="*/ 0 h 258"/>
                <a:gd name="T4" fmla="*/ 3678 w 2040"/>
                <a:gd name="T5" fmla="*/ 338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0" h="258">
                  <a:moveTo>
                    <a:pt x="0" y="258"/>
                  </a:moveTo>
                  <a:cubicBezTo>
                    <a:pt x="310" y="129"/>
                    <a:pt x="620" y="0"/>
                    <a:pt x="960" y="0"/>
                  </a:cubicBezTo>
                  <a:cubicBezTo>
                    <a:pt x="1300" y="0"/>
                    <a:pt x="1670" y="129"/>
                    <a:pt x="204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49" name="Rectangle 5"/>
            <p:cNvSpPr>
              <a:spLocks noChangeArrowheads="1"/>
            </p:cNvSpPr>
            <p:nvPr/>
          </p:nvSpPr>
          <p:spPr bwMode="auto">
            <a:xfrm>
              <a:off x="2790" y="576"/>
              <a:ext cx="453" cy="4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50" name="AutoShape 6"/>
            <p:cNvSpPr>
              <a:spLocks noChangeArrowheads="1"/>
            </p:cNvSpPr>
            <p:nvPr/>
          </p:nvSpPr>
          <p:spPr bwMode="auto">
            <a:xfrm>
              <a:off x="2866" y="1749"/>
              <a:ext cx="293" cy="376"/>
            </a:xfrm>
            <a:prstGeom prst="upArrow">
              <a:avLst>
                <a:gd name="adj1" fmla="val 50000"/>
                <a:gd name="adj2" fmla="val 3208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0251" name="AutoShape 7"/>
            <p:cNvSpPr>
              <a:spLocks noChangeArrowheads="1"/>
            </p:cNvSpPr>
            <p:nvPr/>
          </p:nvSpPr>
          <p:spPr bwMode="auto">
            <a:xfrm flipV="1">
              <a:off x="2866" y="1002"/>
              <a:ext cx="293" cy="375"/>
            </a:xfrm>
            <a:prstGeom prst="upArrow">
              <a:avLst>
                <a:gd name="adj1" fmla="val 50000"/>
                <a:gd name="adj2" fmla="val 3199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3"/>
          <p:cNvSpPr>
            <a:spLocks noChangeArrowheads="1"/>
          </p:cNvSpPr>
          <p:nvPr/>
        </p:nvSpPr>
        <p:spPr bwMode="auto">
          <a:xfrm>
            <a:off x="2568575" y="2816225"/>
            <a:ext cx="1655763" cy="98107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2559050" y="2811463"/>
            <a:ext cx="1681163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Elektromotor</a:t>
            </a:r>
          </a:p>
        </p:txBody>
      </p:sp>
      <p:grpSp>
        <p:nvGrpSpPr>
          <p:cNvPr id="11268" name="Group 2"/>
          <p:cNvGrpSpPr>
            <a:grpSpLocks/>
          </p:cNvGrpSpPr>
          <p:nvPr/>
        </p:nvGrpSpPr>
        <p:grpSpPr bwMode="auto">
          <a:xfrm>
            <a:off x="5330825" y="1982788"/>
            <a:ext cx="1487488" cy="1041400"/>
            <a:chOff x="3308" y="4068"/>
            <a:chExt cx="4257" cy="2769"/>
          </a:xfrm>
        </p:grpSpPr>
        <p:sp>
          <p:nvSpPr>
            <p:cNvPr id="11320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21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22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23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24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25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1269" name="Group 10"/>
          <p:cNvGrpSpPr>
            <a:grpSpLocks/>
          </p:cNvGrpSpPr>
          <p:nvPr/>
        </p:nvGrpSpPr>
        <p:grpSpPr bwMode="auto">
          <a:xfrm>
            <a:off x="1042988" y="2779713"/>
            <a:ext cx="1416050" cy="1031875"/>
            <a:chOff x="1392" y="576"/>
            <a:chExt cx="2822" cy="1980"/>
          </a:xfrm>
        </p:grpSpPr>
        <p:sp>
          <p:nvSpPr>
            <p:cNvPr id="11314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15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16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17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18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19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1270" name="Group 11"/>
          <p:cNvGrpSpPr>
            <a:grpSpLocks/>
          </p:cNvGrpSpPr>
          <p:nvPr/>
        </p:nvGrpSpPr>
        <p:grpSpPr bwMode="auto">
          <a:xfrm>
            <a:off x="5362575" y="3348038"/>
            <a:ext cx="1422400" cy="1003300"/>
            <a:chOff x="1440" y="528"/>
            <a:chExt cx="3264" cy="2352"/>
          </a:xfrm>
        </p:grpSpPr>
        <p:sp>
          <p:nvSpPr>
            <p:cNvPr id="11307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308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309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1310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11312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313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1311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1271" name="Group 2"/>
          <p:cNvGrpSpPr>
            <a:grpSpLocks/>
          </p:cNvGrpSpPr>
          <p:nvPr/>
        </p:nvGrpSpPr>
        <p:grpSpPr bwMode="auto">
          <a:xfrm>
            <a:off x="6950075" y="3343275"/>
            <a:ext cx="1014413" cy="1016000"/>
            <a:chOff x="783" y="8732"/>
            <a:chExt cx="3821" cy="3758"/>
          </a:xfrm>
        </p:grpSpPr>
        <p:sp>
          <p:nvSpPr>
            <p:cNvPr id="11274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75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76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77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78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79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0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1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2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3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4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5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6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7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8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89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90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291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2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3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4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5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6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7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8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99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0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1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2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3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4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5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06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87" name="WordArt 30"/>
          <p:cNvSpPr>
            <a:spLocks noChangeArrowheads="1" noChangeShapeType="1" noTextEdit="1"/>
          </p:cNvSpPr>
          <p:nvPr/>
        </p:nvSpPr>
        <p:spPr bwMode="auto">
          <a:xfrm>
            <a:off x="4259263" y="1979613"/>
            <a:ext cx="936625" cy="7651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95%</a:t>
            </a:r>
          </a:p>
        </p:txBody>
      </p:sp>
      <p:sp>
        <p:nvSpPr>
          <p:cNvPr id="88" name="WordArt 31"/>
          <p:cNvSpPr>
            <a:spLocks noChangeArrowheads="1" noChangeShapeType="1" noTextEdit="1"/>
          </p:cNvSpPr>
          <p:nvPr/>
        </p:nvSpPr>
        <p:spPr bwMode="auto">
          <a:xfrm>
            <a:off x="4484688" y="3678238"/>
            <a:ext cx="711200" cy="7302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87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82341" y="4014551"/>
            <a:ext cx="993315" cy="730324"/>
            <a:chOff x="1392" y="576"/>
            <a:chExt cx="2822" cy="1980"/>
          </a:xfrm>
        </p:grpSpPr>
        <p:sp>
          <p:nvSpPr>
            <p:cNvPr id="12354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5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6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7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8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9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2889578" y="3996381"/>
            <a:ext cx="985366" cy="677278"/>
            <a:chOff x="1217" y="786"/>
            <a:chExt cx="2928" cy="1920"/>
          </a:xfrm>
        </p:grpSpPr>
        <p:sp>
          <p:nvSpPr>
            <p:cNvPr id="12344" name="AutoShape 3"/>
            <p:cNvSpPr>
              <a:spLocks noChangeArrowheads="1"/>
            </p:cNvSpPr>
            <p:nvPr/>
          </p:nvSpPr>
          <p:spPr bwMode="auto">
            <a:xfrm>
              <a:off x="1217" y="786"/>
              <a:ext cx="2928" cy="1920"/>
            </a:xfrm>
            <a:prstGeom prst="homePlate">
              <a:avLst>
                <a:gd name="adj" fmla="val 38125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45" name="Oval 4"/>
            <p:cNvSpPr>
              <a:spLocks noChangeArrowheads="1"/>
            </p:cNvSpPr>
            <p:nvPr/>
          </p:nvSpPr>
          <p:spPr bwMode="auto">
            <a:xfrm>
              <a:off x="2170" y="1376"/>
              <a:ext cx="1037" cy="91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E5E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46" name="Freeform 5"/>
            <p:cNvSpPr>
              <a:spLocks/>
            </p:cNvSpPr>
            <p:nvPr/>
          </p:nvSpPr>
          <p:spPr bwMode="auto">
            <a:xfrm>
              <a:off x="3142" y="2208"/>
              <a:ext cx="389" cy="476"/>
            </a:xfrm>
            <a:custGeom>
              <a:avLst/>
              <a:gdLst>
                <a:gd name="T0" fmla="*/ 0 w 360"/>
                <a:gd name="T1" fmla="*/ 15 h 518"/>
                <a:gd name="T2" fmla="*/ 246 w 360"/>
                <a:gd name="T3" fmla="*/ 36 h 518"/>
                <a:gd name="T4" fmla="*/ 204 w 360"/>
                <a:gd name="T5" fmla="*/ 228 h 518"/>
                <a:gd name="T6" fmla="*/ 434 w 360"/>
                <a:gd name="T7" fmla="*/ 250 h 518"/>
                <a:gd name="T8" fmla="*/ 491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7" name="Freeform 6"/>
            <p:cNvSpPr>
              <a:spLocks/>
            </p:cNvSpPr>
            <p:nvPr/>
          </p:nvSpPr>
          <p:spPr bwMode="auto">
            <a:xfrm rot="-6220415">
              <a:off x="3108" y="892"/>
              <a:ext cx="331" cy="559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33 h 518"/>
                <a:gd name="T6" fmla="*/ 226 w 360"/>
                <a:gd name="T7" fmla="*/ 475 h 518"/>
                <a:gd name="T8" fmla="*/ 257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8" name="Freeform 7"/>
            <p:cNvSpPr>
              <a:spLocks/>
            </p:cNvSpPr>
            <p:nvPr/>
          </p:nvSpPr>
          <p:spPr bwMode="auto">
            <a:xfrm rot="-3082515">
              <a:off x="3510" y="1505"/>
              <a:ext cx="330" cy="559"/>
            </a:xfrm>
            <a:custGeom>
              <a:avLst/>
              <a:gdLst>
                <a:gd name="T0" fmla="*/ 0 w 360"/>
                <a:gd name="T1" fmla="*/ 28 h 518"/>
                <a:gd name="T2" fmla="*/ 127 w 360"/>
                <a:gd name="T3" fmla="*/ 68 h 518"/>
                <a:gd name="T4" fmla="*/ 106 w 360"/>
                <a:gd name="T5" fmla="*/ 433 h 518"/>
                <a:gd name="T6" fmla="*/ 226 w 360"/>
                <a:gd name="T7" fmla="*/ 475 h 518"/>
                <a:gd name="T8" fmla="*/ 255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9" name="Freeform 8"/>
            <p:cNvSpPr>
              <a:spLocks/>
            </p:cNvSpPr>
            <p:nvPr/>
          </p:nvSpPr>
          <p:spPr bwMode="auto">
            <a:xfrm rot="-5018263">
              <a:off x="1715" y="2067"/>
              <a:ext cx="331" cy="561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41 h 518"/>
                <a:gd name="T6" fmla="*/ 226 w 360"/>
                <a:gd name="T7" fmla="*/ 481 h 518"/>
                <a:gd name="T8" fmla="*/ 257 w 360"/>
                <a:gd name="T9" fmla="*/ 71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0" name="Freeform 9"/>
            <p:cNvSpPr>
              <a:spLocks/>
            </p:cNvSpPr>
            <p:nvPr/>
          </p:nvSpPr>
          <p:spPr bwMode="auto">
            <a:xfrm rot="1672584">
              <a:off x="2575" y="2383"/>
              <a:ext cx="265" cy="282"/>
            </a:xfrm>
            <a:custGeom>
              <a:avLst/>
              <a:gdLst>
                <a:gd name="T0" fmla="*/ 0 w 360"/>
                <a:gd name="T1" fmla="*/ 2 h 518"/>
                <a:gd name="T2" fmla="*/ 53 w 360"/>
                <a:gd name="T3" fmla="*/ 4 h 518"/>
                <a:gd name="T4" fmla="*/ 44 w 360"/>
                <a:gd name="T5" fmla="*/ 28 h 518"/>
                <a:gd name="T6" fmla="*/ 93 w 360"/>
                <a:gd name="T7" fmla="*/ 31 h 518"/>
                <a:gd name="T8" fmla="*/ 106 w 360"/>
                <a:gd name="T9" fmla="*/ 46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1" name="Freeform 10"/>
            <p:cNvSpPr>
              <a:spLocks/>
            </p:cNvSpPr>
            <p:nvPr/>
          </p:nvSpPr>
          <p:spPr bwMode="auto">
            <a:xfrm>
              <a:off x="1654" y="991"/>
              <a:ext cx="388" cy="476"/>
            </a:xfrm>
            <a:custGeom>
              <a:avLst/>
              <a:gdLst>
                <a:gd name="T0" fmla="*/ 0 w 360"/>
                <a:gd name="T1" fmla="*/ 15 h 518"/>
                <a:gd name="T2" fmla="*/ 243 w 360"/>
                <a:gd name="T3" fmla="*/ 36 h 518"/>
                <a:gd name="T4" fmla="*/ 204 w 360"/>
                <a:gd name="T5" fmla="*/ 228 h 518"/>
                <a:gd name="T6" fmla="*/ 430 w 360"/>
                <a:gd name="T7" fmla="*/ 250 h 518"/>
                <a:gd name="T8" fmla="*/ 486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2" name="Freeform 11"/>
            <p:cNvSpPr>
              <a:spLocks/>
            </p:cNvSpPr>
            <p:nvPr/>
          </p:nvSpPr>
          <p:spPr bwMode="auto">
            <a:xfrm rot="-3792202">
              <a:off x="1674" y="1653"/>
              <a:ext cx="304" cy="501"/>
            </a:xfrm>
            <a:custGeom>
              <a:avLst/>
              <a:gdLst>
                <a:gd name="T0" fmla="*/ 0 w 360"/>
                <a:gd name="T1" fmla="*/ 16 h 518"/>
                <a:gd name="T2" fmla="*/ 91 w 360"/>
                <a:gd name="T3" fmla="*/ 43 h 518"/>
                <a:gd name="T4" fmla="*/ 76 w 360"/>
                <a:gd name="T5" fmla="*/ 280 h 518"/>
                <a:gd name="T6" fmla="*/ 162 w 360"/>
                <a:gd name="T7" fmla="*/ 307 h 518"/>
                <a:gd name="T8" fmla="*/ 183 w 360"/>
                <a:gd name="T9" fmla="*/ 45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3" name="Freeform 12"/>
            <p:cNvSpPr>
              <a:spLocks/>
            </p:cNvSpPr>
            <p:nvPr/>
          </p:nvSpPr>
          <p:spPr bwMode="auto">
            <a:xfrm rot="1727943">
              <a:off x="2295" y="951"/>
              <a:ext cx="324" cy="355"/>
            </a:xfrm>
            <a:custGeom>
              <a:avLst/>
              <a:gdLst>
                <a:gd name="T0" fmla="*/ 0 w 360"/>
                <a:gd name="T1" fmla="*/ 5 h 518"/>
                <a:gd name="T2" fmla="*/ 118 w 360"/>
                <a:gd name="T3" fmla="*/ 11 h 518"/>
                <a:gd name="T4" fmla="*/ 99 w 360"/>
                <a:gd name="T5" fmla="*/ 71 h 518"/>
                <a:gd name="T6" fmla="*/ 208 w 360"/>
                <a:gd name="T7" fmla="*/ 77 h 518"/>
                <a:gd name="T8" fmla="*/ 237 w 360"/>
                <a:gd name="T9" fmla="*/ 11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992178" y="3995391"/>
            <a:ext cx="1201301" cy="70641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600" dirty="0" err="1" smtClean="0"/>
              <a:t>Solarzelle</a:t>
            </a:r>
            <a:endParaRPr lang="en-GB" altLang="de-DE" sz="1600" dirty="0"/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>
            <a:off x="1547664" y="4029629"/>
            <a:ext cx="1139223" cy="686819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600" dirty="0"/>
              <a:t>Lampe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585988" y="1170748"/>
            <a:ext cx="3985214" cy="2402268"/>
            <a:chOff x="2698" y="2466"/>
            <a:chExt cx="4657" cy="2650"/>
          </a:xfrm>
        </p:grpSpPr>
        <p:grpSp>
          <p:nvGrpSpPr>
            <p:cNvPr id="3" name="Group 73"/>
            <p:cNvGrpSpPr>
              <a:grpSpLocks/>
            </p:cNvGrpSpPr>
            <p:nvPr/>
          </p:nvGrpSpPr>
          <p:grpSpPr bwMode="auto">
            <a:xfrm>
              <a:off x="2698" y="2466"/>
              <a:ext cx="4657" cy="2650"/>
              <a:chOff x="3020" y="2594"/>
              <a:chExt cx="4657" cy="2650"/>
            </a:xfrm>
          </p:grpSpPr>
          <p:pic>
            <p:nvPicPr>
              <p:cNvPr id="12362" name="Picture 74" descr="560001Solarmotor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7" y="3275"/>
                <a:ext cx="949" cy="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63" name="Picture 75" descr="Schukostecker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87394">
                <a:off x="3020" y="4373"/>
                <a:ext cx="620" cy="8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64" name="Picture 76" descr="lampe00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02" y="2868"/>
                <a:ext cx="697" cy="1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65" name="Picture 77" descr="2710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451715">
                <a:off x="7054" y="3586"/>
                <a:ext cx="598" cy="6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66" name="Picture 78" descr="solarzelle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97" y="2594"/>
                <a:ext cx="1060" cy="1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" name="Group 79"/>
            <p:cNvGrpSpPr>
              <a:grpSpLocks/>
            </p:cNvGrpSpPr>
            <p:nvPr/>
          </p:nvGrpSpPr>
          <p:grpSpPr bwMode="auto">
            <a:xfrm>
              <a:off x="5343" y="3370"/>
              <a:ext cx="917" cy="191"/>
              <a:chOff x="5343" y="3370"/>
              <a:chExt cx="917" cy="191"/>
            </a:xfrm>
          </p:grpSpPr>
          <p:pic>
            <p:nvPicPr>
              <p:cNvPr id="12368" name="Picture 80" descr="h07rn-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93" y="3497"/>
                <a:ext cx="367" cy="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69" name="Picture 81" descr="h07rn-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1091698">
                <a:off x="5343" y="3479"/>
                <a:ext cx="367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70" name="Picture 82" descr="h07rn-f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9425">
                <a:off x="5744" y="3370"/>
                <a:ext cx="516" cy="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71" name="Picture 83" descr="h07rn-f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640566">
                <a:off x="5351" y="3395"/>
                <a:ext cx="516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84" name="Group 10"/>
          <p:cNvGrpSpPr>
            <a:grpSpLocks/>
          </p:cNvGrpSpPr>
          <p:nvPr/>
        </p:nvGrpSpPr>
        <p:grpSpPr bwMode="auto">
          <a:xfrm>
            <a:off x="5405246" y="4001118"/>
            <a:ext cx="930786" cy="664781"/>
            <a:chOff x="1392" y="576"/>
            <a:chExt cx="2822" cy="1980"/>
          </a:xfrm>
        </p:grpSpPr>
        <p:sp>
          <p:nvSpPr>
            <p:cNvPr id="85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6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7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8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9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0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91" name="Group 2"/>
          <p:cNvGrpSpPr>
            <a:grpSpLocks/>
          </p:cNvGrpSpPr>
          <p:nvPr/>
        </p:nvGrpSpPr>
        <p:grpSpPr bwMode="auto">
          <a:xfrm>
            <a:off x="7824620" y="3961486"/>
            <a:ext cx="862386" cy="622856"/>
            <a:chOff x="3308" y="4068"/>
            <a:chExt cx="4257" cy="2769"/>
          </a:xfrm>
        </p:grpSpPr>
        <p:sp>
          <p:nvSpPr>
            <p:cNvPr id="92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95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8" name="AutoShape 3"/>
          <p:cNvSpPr>
            <a:spLocks noChangeArrowheads="1"/>
          </p:cNvSpPr>
          <p:nvPr/>
        </p:nvSpPr>
        <p:spPr bwMode="auto">
          <a:xfrm>
            <a:off x="6516216" y="3944928"/>
            <a:ext cx="1139223" cy="686819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600" dirty="0" err="1" smtClean="0"/>
              <a:t>Elektro</a:t>
            </a:r>
            <a:r>
              <a:rPr lang="en-GB" altLang="de-DE" sz="1600" dirty="0" smtClean="0"/>
              <a:t>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600" dirty="0" smtClean="0"/>
              <a:t>motor</a:t>
            </a:r>
            <a:endParaRPr lang="en-GB" alt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C:\Dokumente und Einstellungen\Günther Rasch\Eigene Dateien\Eigene Bilder\Physik\Ph8-G8\dynbde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615950"/>
            <a:ext cx="3455988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667125" y="3886200"/>
            <a:ext cx="1416050" cy="1031875"/>
            <a:chOff x="1392" y="576"/>
            <a:chExt cx="2822" cy="1980"/>
          </a:xfrm>
        </p:grpSpPr>
        <p:sp>
          <p:nvSpPr>
            <p:cNvPr id="12354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5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6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7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8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59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859588" y="3194050"/>
            <a:ext cx="1422400" cy="1003300"/>
            <a:chOff x="1217" y="786"/>
            <a:chExt cx="2928" cy="1920"/>
          </a:xfrm>
        </p:grpSpPr>
        <p:sp>
          <p:nvSpPr>
            <p:cNvPr id="12344" name="AutoShape 3"/>
            <p:cNvSpPr>
              <a:spLocks noChangeArrowheads="1"/>
            </p:cNvSpPr>
            <p:nvPr/>
          </p:nvSpPr>
          <p:spPr bwMode="auto">
            <a:xfrm>
              <a:off x="1217" y="786"/>
              <a:ext cx="2928" cy="1920"/>
            </a:xfrm>
            <a:prstGeom prst="homePlate">
              <a:avLst>
                <a:gd name="adj" fmla="val 38125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45" name="Oval 4"/>
            <p:cNvSpPr>
              <a:spLocks noChangeArrowheads="1"/>
            </p:cNvSpPr>
            <p:nvPr/>
          </p:nvSpPr>
          <p:spPr bwMode="auto">
            <a:xfrm>
              <a:off x="2170" y="1376"/>
              <a:ext cx="1037" cy="91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E5E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46" name="Freeform 5"/>
            <p:cNvSpPr>
              <a:spLocks/>
            </p:cNvSpPr>
            <p:nvPr/>
          </p:nvSpPr>
          <p:spPr bwMode="auto">
            <a:xfrm>
              <a:off x="3142" y="2208"/>
              <a:ext cx="389" cy="476"/>
            </a:xfrm>
            <a:custGeom>
              <a:avLst/>
              <a:gdLst>
                <a:gd name="T0" fmla="*/ 0 w 360"/>
                <a:gd name="T1" fmla="*/ 15 h 518"/>
                <a:gd name="T2" fmla="*/ 246 w 360"/>
                <a:gd name="T3" fmla="*/ 36 h 518"/>
                <a:gd name="T4" fmla="*/ 204 w 360"/>
                <a:gd name="T5" fmla="*/ 228 h 518"/>
                <a:gd name="T6" fmla="*/ 434 w 360"/>
                <a:gd name="T7" fmla="*/ 250 h 518"/>
                <a:gd name="T8" fmla="*/ 491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7" name="Freeform 6"/>
            <p:cNvSpPr>
              <a:spLocks/>
            </p:cNvSpPr>
            <p:nvPr/>
          </p:nvSpPr>
          <p:spPr bwMode="auto">
            <a:xfrm rot="-6220415">
              <a:off x="3108" y="892"/>
              <a:ext cx="331" cy="559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33 h 518"/>
                <a:gd name="T6" fmla="*/ 226 w 360"/>
                <a:gd name="T7" fmla="*/ 475 h 518"/>
                <a:gd name="T8" fmla="*/ 257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8" name="Freeform 7"/>
            <p:cNvSpPr>
              <a:spLocks/>
            </p:cNvSpPr>
            <p:nvPr/>
          </p:nvSpPr>
          <p:spPr bwMode="auto">
            <a:xfrm rot="-3082515">
              <a:off x="3510" y="1505"/>
              <a:ext cx="330" cy="559"/>
            </a:xfrm>
            <a:custGeom>
              <a:avLst/>
              <a:gdLst>
                <a:gd name="T0" fmla="*/ 0 w 360"/>
                <a:gd name="T1" fmla="*/ 28 h 518"/>
                <a:gd name="T2" fmla="*/ 127 w 360"/>
                <a:gd name="T3" fmla="*/ 68 h 518"/>
                <a:gd name="T4" fmla="*/ 106 w 360"/>
                <a:gd name="T5" fmla="*/ 433 h 518"/>
                <a:gd name="T6" fmla="*/ 226 w 360"/>
                <a:gd name="T7" fmla="*/ 475 h 518"/>
                <a:gd name="T8" fmla="*/ 255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9" name="Freeform 8"/>
            <p:cNvSpPr>
              <a:spLocks/>
            </p:cNvSpPr>
            <p:nvPr/>
          </p:nvSpPr>
          <p:spPr bwMode="auto">
            <a:xfrm rot="-5018263">
              <a:off x="1715" y="2067"/>
              <a:ext cx="331" cy="561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41 h 518"/>
                <a:gd name="T6" fmla="*/ 226 w 360"/>
                <a:gd name="T7" fmla="*/ 481 h 518"/>
                <a:gd name="T8" fmla="*/ 257 w 360"/>
                <a:gd name="T9" fmla="*/ 71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0" name="Freeform 9"/>
            <p:cNvSpPr>
              <a:spLocks/>
            </p:cNvSpPr>
            <p:nvPr/>
          </p:nvSpPr>
          <p:spPr bwMode="auto">
            <a:xfrm rot="1672584">
              <a:off x="2575" y="2383"/>
              <a:ext cx="265" cy="282"/>
            </a:xfrm>
            <a:custGeom>
              <a:avLst/>
              <a:gdLst>
                <a:gd name="T0" fmla="*/ 0 w 360"/>
                <a:gd name="T1" fmla="*/ 2 h 518"/>
                <a:gd name="T2" fmla="*/ 53 w 360"/>
                <a:gd name="T3" fmla="*/ 4 h 518"/>
                <a:gd name="T4" fmla="*/ 44 w 360"/>
                <a:gd name="T5" fmla="*/ 28 h 518"/>
                <a:gd name="T6" fmla="*/ 93 w 360"/>
                <a:gd name="T7" fmla="*/ 31 h 518"/>
                <a:gd name="T8" fmla="*/ 106 w 360"/>
                <a:gd name="T9" fmla="*/ 46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1" name="Freeform 10"/>
            <p:cNvSpPr>
              <a:spLocks/>
            </p:cNvSpPr>
            <p:nvPr/>
          </p:nvSpPr>
          <p:spPr bwMode="auto">
            <a:xfrm>
              <a:off x="1654" y="991"/>
              <a:ext cx="388" cy="476"/>
            </a:xfrm>
            <a:custGeom>
              <a:avLst/>
              <a:gdLst>
                <a:gd name="T0" fmla="*/ 0 w 360"/>
                <a:gd name="T1" fmla="*/ 15 h 518"/>
                <a:gd name="T2" fmla="*/ 243 w 360"/>
                <a:gd name="T3" fmla="*/ 36 h 518"/>
                <a:gd name="T4" fmla="*/ 204 w 360"/>
                <a:gd name="T5" fmla="*/ 228 h 518"/>
                <a:gd name="T6" fmla="*/ 430 w 360"/>
                <a:gd name="T7" fmla="*/ 250 h 518"/>
                <a:gd name="T8" fmla="*/ 486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2" name="Freeform 11"/>
            <p:cNvSpPr>
              <a:spLocks/>
            </p:cNvSpPr>
            <p:nvPr/>
          </p:nvSpPr>
          <p:spPr bwMode="auto">
            <a:xfrm rot="-3792202">
              <a:off x="1674" y="1653"/>
              <a:ext cx="304" cy="501"/>
            </a:xfrm>
            <a:custGeom>
              <a:avLst/>
              <a:gdLst>
                <a:gd name="T0" fmla="*/ 0 w 360"/>
                <a:gd name="T1" fmla="*/ 16 h 518"/>
                <a:gd name="T2" fmla="*/ 91 w 360"/>
                <a:gd name="T3" fmla="*/ 43 h 518"/>
                <a:gd name="T4" fmla="*/ 76 w 360"/>
                <a:gd name="T5" fmla="*/ 280 h 518"/>
                <a:gd name="T6" fmla="*/ 162 w 360"/>
                <a:gd name="T7" fmla="*/ 307 h 518"/>
                <a:gd name="T8" fmla="*/ 183 w 360"/>
                <a:gd name="T9" fmla="*/ 45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53" name="Freeform 12"/>
            <p:cNvSpPr>
              <a:spLocks/>
            </p:cNvSpPr>
            <p:nvPr/>
          </p:nvSpPr>
          <p:spPr bwMode="auto">
            <a:xfrm rot="1727943">
              <a:off x="2295" y="951"/>
              <a:ext cx="324" cy="355"/>
            </a:xfrm>
            <a:custGeom>
              <a:avLst/>
              <a:gdLst>
                <a:gd name="T0" fmla="*/ 0 w 360"/>
                <a:gd name="T1" fmla="*/ 5 h 518"/>
                <a:gd name="T2" fmla="*/ 118 w 360"/>
                <a:gd name="T3" fmla="*/ 11 h 518"/>
                <a:gd name="T4" fmla="*/ 99 w 360"/>
                <a:gd name="T5" fmla="*/ 71 h 518"/>
                <a:gd name="T6" fmla="*/ 208 w 360"/>
                <a:gd name="T7" fmla="*/ 77 h 518"/>
                <a:gd name="T8" fmla="*/ 237 w 360"/>
                <a:gd name="T9" fmla="*/ 11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500063" y="3932238"/>
            <a:ext cx="1487487" cy="1042987"/>
            <a:chOff x="3308" y="4068"/>
            <a:chExt cx="4257" cy="2769"/>
          </a:xfrm>
        </p:grpSpPr>
        <p:sp>
          <p:nvSpPr>
            <p:cNvPr id="12338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39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0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41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2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43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2017713" y="3932238"/>
            <a:ext cx="1592262" cy="9747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Dynamo</a:t>
            </a:r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>
            <a:off x="5148263" y="3871913"/>
            <a:ext cx="1557337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Lampe</a:t>
            </a:r>
          </a:p>
        </p:txBody>
      </p:sp>
      <p:grpSp>
        <p:nvGrpSpPr>
          <p:cNvPr id="34" name="Group 11"/>
          <p:cNvGrpSpPr>
            <a:grpSpLocks/>
          </p:cNvGrpSpPr>
          <p:nvPr/>
        </p:nvGrpSpPr>
        <p:grpSpPr bwMode="auto">
          <a:xfrm>
            <a:off x="6846888" y="4346575"/>
            <a:ext cx="1422400" cy="1003300"/>
            <a:chOff x="1440" y="528"/>
            <a:chExt cx="3264" cy="2352"/>
          </a:xfrm>
        </p:grpSpPr>
        <p:sp>
          <p:nvSpPr>
            <p:cNvPr id="12331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32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3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2334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12336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337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2335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8307388" y="4498975"/>
            <a:ext cx="646112" cy="603250"/>
            <a:chOff x="783" y="8732"/>
            <a:chExt cx="3821" cy="3758"/>
          </a:xfrm>
        </p:grpSpPr>
        <p:sp>
          <p:nvSpPr>
            <p:cNvPr id="12298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299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0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1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2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3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4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5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6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7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8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09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10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11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12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13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14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315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16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17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18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19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0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1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2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3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4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5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6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7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8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29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30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12888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C:\Dokumente und Einstellungen\Günther Rasch\Eigene Dateien\Eigene Bilder\Physik\PH10\Wasserkraftwerkstau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04813"/>
            <a:ext cx="1944687" cy="301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smtClean="0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308850" y="4249738"/>
            <a:ext cx="1416050" cy="1031875"/>
            <a:chOff x="1392" y="576"/>
            <a:chExt cx="2822" cy="1980"/>
          </a:xfrm>
        </p:grpSpPr>
        <p:sp>
          <p:nvSpPr>
            <p:cNvPr id="13339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40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41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42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43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44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863600" y="4757738"/>
            <a:ext cx="1487488" cy="1041400"/>
            <a:chOff x="3308" y="4068"/>
            <a:chExt cx="4257" cy="2769"/>
          </a:xfrm>
        </p:grpSpPr>
        <p:sp>
          <p:nvSpPr>
            <p:cNvPr id="13333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34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35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36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37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38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9" name="Group 9"/>
          <p:cNvGrpSpPr>
            <a:grpSpLocks/>
          </p:cNvGrpSpPr>
          <p:nvPr/>
        </p:nvGrpSpPr>
        <p:grpSpPr bwMode="auto">
          <a:xfrm>
            <a:off x="873125" y="3613150"/>
            <a:ext cx="1019175" cy="1016000"/>
            <a:chOff x="1824" y="480"/>
            <a:chExt cx="2378" cy="2235"/>
          </a:xfrm>
        </p:grpSpPr>
        <p:sp>
          <p:nvSpPr>
            <p:cNvPr id="13328" name="Rectangle 3"/>
            <p:cNvSpPr>
              <a:spLocks noChangeArrowheads="1"/>
            </p:cNvSpPr>
            <p:nvPr/>
          </p:nvSpPr>
          <p:spPr bwMode="auto">
            <a:xfrm>
              <a:off x="1824" y="480"/>
              <a:ext cx="2364" cy="2235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29" name="Freeform 4"/>
            <p:cNvSpPr>
              <a:spLocks/>
            </p:cNvSpPr>
            <p:nvPr/>
          </p:nvSpPr>
          <p:spPr bwMode="auto">
            <a:xfrm>
              <a:off x="1838" y="1968"/>
              <a:ext cx="2364" cy="276"/>
            </a:xfrm>
            <a:custGeom>
              <a:avLst/>
              <a:gdLst>
                <a:gd name="T0" fmla="*/ 0 w 2040"/>
                <a:gd name="T1" fmla="*/ 338 h 258"/>
                <a:gd name="T2" fmla="*/ 1731 w 2040"/>
                <a:gd name="T3" fmla="*/ 0 h 258"/>
                <a:gd name="T4" fmla="*/ 3678 w 2040"/>
                <a:gd name="T5" fmla="*/ 338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0" h="258">
                  <a:moveTo>
                    <a:pt x="0" y="258"/>
                  </a:moveTo>
                  <a:cubicBezTo>
                    <a:pt x="310" y="129"/>
                    <a:pt x="620" y="0"/>
                    <a:pt x="960" y="0"/>
                  </a:cubicBezTo>
                  <a:cubicBezTo>
                    <a:pt x="1300" y="0"/>
                    <a:pt x="1670" y="129"/>
                    <a:pt x="204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30" name="Rectangle 5"/>
            <p:cNvSpPr>
              <a:spLocks noChangeArrowheads="1"/>
            </p:cNvSpPr>
            <p:nvPr/>
          </p:nvSpPr>
          <p:spPr bwMode="auto">
            <a:xfrm>
              <a:off x="2790" y="576"/>
              <a:ext cx="453" cy="4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31" name="AutoShape 6"/>
            <p:cNvSpPr>
              <a:spLocks noChangeArrowheads="1"/>
            </p:cNvSpPr>
            <p:nvPr/>
          </p:nvSpPr>
          <p:spPr bwMode="auto">
            <a:xfrm>
              <a:off x="2866" y="1749"/>
              <a:ext cx="293" cy="376"/>
            </a:xfrm>
            <a:prstGeom prst="upArrow">
              <a:avLst>
                <a:gd name="adj1" fmla="val 50000"/>
                <a:gd name="adj2" fmla="val 3208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32" name="AutoShape 7"/>
            <p:cNvSpPr>
              <a:spLocks noChangeArrowheads="1"/>
            </p:cNvSpPr>
            <p:nvPr/>
          </p:nvSpPr>
          <p:spPr bwMode="auto">
            <a:xfrm flipV="1">
              <a:off x="2866" y="1002"/>
              <a:ext cx="293" cy="375"/>
            </a:xfrm>
            <a:prstGeom prst="upArrow">
              <a:avLst>
                <a:gd name="adj1" fmla="val 50000"/>
                <a:gd name="adj2" fmla="val 3199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5651500" y="4278313"/>
            <a:ext cx="1592263" cy="9747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Generator</a:t>
            </a:r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2411413" y="3851275"/>
            <a:ext cx="1563687" cy="18097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Turbine</a:t>
            </a:r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4067175" y="4275138"/>
            <a:ext cx="1489075" cy="1042987"/>
            <a:chOff x="3308" y="4068"/>
            <a:chExt cx="4257" cy="2769"/>
          </a:xfrm>
        </p:grpSpPr>
        <p:sp>
          <p:nvSpPr>
            <p:cNvPr id="13322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23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24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25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26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27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8218488" y="4289439"/>
            <a:ext cx="768350" cy="655638"/>
            <a:chOff x="1392" y="576"/>
            <a:chExt cx="2822" cy="1980"/>
          </a:xfrm>
        </p:grpSpPr>
        <p:sp>
          <p:nvSpPr>
            <p:cNvPr id="14441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2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3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4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5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6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2557346" y="5306055"/>
            <a:ext cx="795193" cy="695683"/>
            <a:chOff x="1440" y="528"/>
            <a:chExt cx="3264" cy="2352"/>
          </a:xfrm>
        </p:grpSpPr>
        <p:sp>
          <p:nvSpPr>
            <p:cNvPr id="14434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35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4436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4437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14439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4438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3082617" y="4154995"/>
            <a:ext cx="1113990" cy="987483"/>
            <a:chOff x="3308" y="4068"/>
            <a:chExt cx="4257" cy="2769"/>
          </a:xfrm>
        </p:grpSpPr>
        <p:sp>
          <p:nvSpPr>
            <p:cNvPr id="14428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29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30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31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32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33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3872301" y="5306707"/>
            <a:ext cx="705475" cy="725496"/>
            <a:chOff x="783" y="8732"/>
            <a:chExt cx="3821" cy="3758"/>
          </a:xfrm>
        </p:grpSpPr>
        <p:sp>
          <p:nvSpPr>
            <p:cNvPr id="14390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1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2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3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4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5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6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7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8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9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0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1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2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3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4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5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6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7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8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9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0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1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2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3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4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5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6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7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8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9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20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21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22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1511628" y="4145180"/>
            <a:ext cx="1022606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 err="1" smtClean="0"/>
              <a:t>Heiz</a:t>
            </a:r>
            <a:r>
              <a:rPr lang="en-GB" altLang="de-DE" sz="2000" dirty="0" smtClean="0"/>
              <a:t>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 err="1" smtClean="0"/>
              <a:t>kessel</a:t>
            </a:r>
            <a:endParaRPr lang="en-GB" altLang="de-DE" sz="2000" dirty="0"/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4538754" y="4119631"/>
            <a:ext cx="1075541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/>
              <a:t>Turbine</a:t>
            </a:r>
          </a:p>
        </p:txBody>
      </p:sp>
      <p:sp>
        <p:nvSpPr>
          <p:cNvPr id="69" name="AutoShape 7"/>
          <p:cNvSpPr>
            <a:spLocks noChangeArrowheads="1"/>
          </p:cNvSpPr>
          <p:nvPr/>
        </p:nvSpPr>
        <p:spPr bwMode="auto">
          <a:xfrm flipH="1">
            <a:off x="7092279" y="4154995"/>
            <a:ext cx="970533" cy="9747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600"/>
              <a:t>Generator</a:t>
            </a:r>
          </a:p>
        </p:txBody>
      </p:sp>
      <p:grpSp>
        <p:nvGrpSpPr>
          <p:cNvPr id="70" name="Group 2"/>
          <p:cNvGrpSpPr>
            <a:grpSpLocks/>
          </p:cNvGrpSpPr>
          <p:nvPr/>
        </p:nvGrpSpPr>
        <p:grpSpPr bwMode="auto">
          <a:xfrm>
            <a:off x="5796136" y="4187978"/>
            <a:ext cx="1110347" cy="871538"/>
            <a:chOff x="3308" y="4068"/>
            <a:chExt cx="4257" cy="2769"/>
          </a:xfrm>
        </p:grpSpPr>
        <p:sp>
          <p:nvSpPr>
            <p:cNvPr id="14384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85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6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87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8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9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pic>
        <p:nvPicPr>
          <p:cNvPr id="14447" name="Picture 111" descr="Kraftwerk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731" y="908720"/>
            <a:ext cx="524880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" name="Group 4"/>
          <p:cNvGrpSpPr>
            <a:grpSpLocks/>
          </p:cNvGrpSpPr>
          <p:nvPr/>
        </p:nvGrpSpPr>
        <p:grpSpPr bwMode="auto">
          <a:xfrm>
            <a:off x="413198" y="4187978"/>
            <a:ext cx="871386" cy="876513"/>
            <a:chOff x="4919" y="8742"/>
            <a:chExt cx="3820" cy="3759"/>
          </a:xfrm>
        </p:grpSpPr>
        <p:sp>
          <p:nvSpPr>
            <p:cNvPr id="113" name="Rectangle 5"/>
            <p:cNvSpPr>
              <a:spLocks noChangeArrowheads="1"/>
            </p:cNvSpPr>
            <p:nvPr/>
          </p:nvSpPr>
          <p:spPr bwMode="auto">
            <a:xfrm>
              <a:off x="4919" y="8742"/>
              <a:ext cx="3820" cy="3759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4" name="AutoShape 6"/>
            <p:cNvSpPr>
              <a:spLocks noChangeArrowheads="1"/>
            </p:cNvSpPr>
            <p:nvPr/>
          </p:nvSpPr>
          <p:spPr bwMode="auto">
            <a:xfrm rot="-8103116">
              <a:off x="5098" y="10071"/>
              <a:ext cx="3158" cy="936"/>
            </a:xfrm>
            <a:prstGeom prst="flowChartOnlineStorag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5" name="Freeform 7"/>
            <p:cNvSpPr>
              <a:spLocks/>
            </p:cNvSpPr>
            <p:nvPr/>
          </p:nvSpPr>
          <p:spPr bwMode="auto">
            <a:xfrm>
              <a:off x="5220" y="9083"/>
              <a:ext cx="669" cy="660"/>
            </a:xfrm>
            <a:custGeom>
              <a:avLst/>
              <a:gdLst>
                <a:gd name="T0" fmla="*/ 669 w 669"/>
                <a:gd name="T1" fmla="*/ 0 h 660"/>
                <a:gd name="T2" fmla="*/ 360 w 669"/>
                <a:gd name="T3" fmla="*/ 52 h 660"/>
                <a:gd name="T4" fmla="*/ 240 w 669"/>
                <a:gd name="T5" fmla="*/ 105 h 660"/>
                <a:gd name="T6" fmla="*/ 86 w 669"/>
                <a:gd name="T7" fmla="*/ 220 h 660"/>
                <a:gd name="T8" fmla="*/ 0 w 669"/>
                <a:gd name="T9" fmla="*/ 660 h 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660">
                  <a:moveTo>
                    <a:pt x="669" y="0"/>
                  </a:moveTo>
                  <a:cubicBezTo>
                    <a:pt x="618" y="9"/>
                    <a:pt x="431" y="35"/>
                    <a:pt x="360" y="52"/>
                  </a:cubicBezTo>
                  <a:cubicBezTo>
                    <a:pt x="289" y="69"/>
                    <a:pt x="286" y="77"/>
                    <a:pt x="240" y="105"/>
                  </a:cubicBezTo>
                  <a:lnTo>
                    <a:pt x="86" y="220"/>
                  </a:lnTo>
                  <a:cubicBezTo>
                    <a:pt x="46" y="312"/>
                    <a:pt x="18" y="568"/>
                    <a:pt x="0" y="66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AutoShape 8"/>
            <p:cNvSpPr>
              <a:spLocks noChangeArrowheads="1"/>
            </p:cNvSpPr>
            <p:nvPr/>
          </p:nvSpPr>
          <p:spPr bwMode="auto">
            <a:xfrm rot="-8130641">
              <a:off x="6289" y="9328"/>
              <a:ext cx="719" cy="2600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17" name="Freeform 9"/>
            <p:cNvSpPr>
              <a:spLocks/>
            </p:cNvSpPr>
            <p:nvPr/>
          </p:nvSpPr>
          <p:spPr bwMode="auto">
            <a:xfrm>
              <a:off x="7485" y="8895"/>
              <a:ext cx="263" cy="716"/>
            </a:xfrm>
            <a:custGeom>
              <a:avLst/>
              <a:gdLst>
                <a:gd name="T0" fmla="*/ 0 w 119"/>
                <a:gd name="T1" fmla="*/ 5104 h 372"/>
                <a:gd name="T2" fmla="*/ 2427 w 119"/>
                <a:gd name="T3" fmla="*/ 2059 h 372"/>
                <a:gd name="T4" fmla="*/ 2427 w 119"/>
                <a:gd name="T5" fmla="*/ 0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372">
                  <a:moveTo>
                    <a:pt x="0" y="372"/>
                  </a:moveTo>
                  <a:cubicBezTo>
                    <a:pt x="42" y="292"/>
                    <a:pt x="85" y="212"/>
                    <a:pt x="102" y="150"/>
                  </a:cubicBezTo>
                  <a:cubicBezTo>
                    <a:pt x="119" y="88"/>
                    <a:pt x="102" y="25"/>
                    <a:pt x="102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Freeform 10"/>
            <p:cNvSpPr>
              <a:spLocks/>
            </p:cNvSpPr>
            <p:nvPr/>
          </p:nvSpPr>
          <p:spPr bwMode="auto">
            <a:xfrm>
              <a:off x="7575" y="9024"/>
              <a:ext cx="591" cy="671"/>
            </a:xfrm>
            <a:custGeom>
              <a:avLst/>
              <a:gdLst>
                <a:gd name="T0" fmla="*/ 0 w 300"/>
                <a:gd name="T1" fmla="*/ 4347 h 360"/>
                <a:gd name="T2" fmla="*/ 4517 w 300"/>
                <a:gd name="T3" fmla="*/ 0 h 3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0" h="360">
                  <a:moveTo>
                    <a:pt x="0" y="360"/>
                  </a:moveTo>
                  <a:cubicBezTo>
                    <a:pt x="121" y="212"/>
                    <a:pt x="242" y="65"/>
                    <a:pt x="300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Freeform 11"/>
            <p:cNvSpPr>
              <a:spLocks/>
            </p:cNvSpPr>
            <p:nvPr/>
          </p:nvSpPr>
          <p:spPr bwMode="auto">
            <a:xfrm>
              <a:off x="7719" y="9349"/>
              <a:ext cx="705" cy="496"/>
            </a:xfrm>
            <a:custGeom>
              <a:avLst/>
              <a:gdLst>
                <a:gd name="T0" fmla="*/ 0 w 348"/>
                <a:gd name="T1" fmla="*/ 3526 h 258"/>
                <a:gd name="T2" fmla="*/ 5861 w 348"/>
                <a:gd name="T3" fmla="*/ 0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8" h="258">
                  <a:moveTo>
                    <a:pt x="0" y="258"/>
                  </a:moveTo>
                  <a:cubicBezTo>
                    <a:pt x="145" y="150"/>
                    <a:pt x="290" y="43"/>
                    <a:pt x="348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Line 12"/>
            <p:cNvSpPr>
              <a:spLocks noChangeShapeType="1"/>
            </p:cNvSpPr>
            <p:nvPr/>
          </p:nvSpPr>
          <p:spPr bwMode="auto">
            <a:xfrm>
              <a:off x="7101" y="9779"/>
              <a:ext cx="145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"/>
            <p:cNvSpPr>
              <a:spLocks noChangeShapeType="1"/>
            </p:cNvSpPr>
            <p:nvPr/>
          </p:nvSpPr>
          <p:spPr bwMode="auto">
            <a:xfrm>
              <a:off x="6908" y="10378"/>
              <a:ext cx="13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Line 14"/>
            <p:cNvSpPr>
              <a:spLocks noChangeShapeType="1"/>
            </p:cNvSpPr>
            <p:nvPr/>
          </p:nvSpPr>
          <p:spPr bwMode="auto">
            <a:xfrm>
              <a:off x="6495" y="10529"/>
              <a:ext cx="57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5"/>
            <p:cNvSpPr>
              <a:spLocks/>
            </p:cNvSpPr>
            <p:nvPr/>
          </p:nvSpPr>
          <p:spPr bwMode="auto">
            <a:xfrm>
              <a:off x="6537" y="11055"/>
              <a:ext cx="1271" cy="6"/>
            </a:xfrm>
            <a:custGeom>
              <a:avLst/>
              <a:gdLst>
                <a:gd name="T0" fmla="*/ 0 w 1271"/>
                <a:gd name="T1" fmla="*/ 6 h 6"/>
                <a:gd name="T2" fmla="*/ 1271 w 1271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71" h="6">
                  <a:moveTo>
                    <a:pt x="0" y="6"/>
                  </a:moveTo>
                  <a:lnTo>
                    <a:pt x="1271" y="0"/>
                  </a:ln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24" name="Group 2"/>
          <p:cNvGrpSpPr>
            <a:grpSpLocks/>
          </p:cNvGrpSpPr>
          <p:nvPr/>
        </p:nvGrpSpPr>
        <p:grpSpPr bwMode="auto">
          <a:xfrm>
            <a:off x="5982347" y="5343194"/>
            <a:ext cx="705475" cy="684376"/>
            <a:chOff x="783" y="8732"/>
            <a:chExt cx="3821" cy="3758"/>
          </a:xfrm>
        </p:grpSpPr>
        <p:sp>
          <p:nvSpPr>
            <p:cNvPr id="125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6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7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8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29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0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1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2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3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4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5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6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7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8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39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0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1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2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7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8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9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0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1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2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6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7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endParaRPr lang="de-DE" altLang="de-DE" smtClean="0"/>
          </a:p>
        </p:txBody>
      </p:sp>
      <p:pic>
        <p:nvPicPr>
          <p:cNvPr id="14339" name="Picture 7" descr="C:\Dokumente und Einstellungen\Günther Rasch\Eigene Dateien\Eigene Bilder\Physik\PH10\Kernkraftwerk_Druckwasserreaktor_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227013"/>
            <a:ext cx="4640262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8218488" y="4451350"/>
            <a:ext cx="768350" cy="655638"/>
            <a:chOff x="1392" y="576"/>
            <a:chExt cx="2822" cy="1980"/>
          </a:xfrm>
        </p:grpSpPr>
        <p:sp>
          <p:nvSpPr>
            <p:cNvPr id="14441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2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3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4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5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46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2205038" y="4152900"/>
            <a:ext cx="957262" cy="974725"/>
            <a:chOff x="1440" y="528"/>
            <a:chExt cx="3264" cy="2352"/>
          </a:xfrm>
        </p:grpSpPr>
        <p:sp>
          <p:nvSpPr>
            <p:cNvPr id="14434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35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4436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4437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14439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440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4438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4360863" y="3767138"/>
            <a:ext cx="996950" cy="871537"/>
            <a:chOff x="3308" y="4068"/>
            <a:chExt cx="4257" cy="2769"/>
          </a:xfrm>
        </p:grpSpPr>
        <p:sp>
          <p:nvSpPr>
            <p:cNvPr id="14428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29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30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31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32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33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6" name="Group 9"/>
          <p:cNvGrpSpPr>
            <a:grpSpLocks/>
          </p:cNvGrpSpPr>
          <p:nvPr/>
        </p:nvGrpSpPr>
        <p:grpSpPr bwMode="auto">
          <a:xfrm>
            <a:off x="277813" y="4213225"/>
            <a:ext cx="863600" cy="865188"/>
            <a:chOff x="1536" y="528"/>
            <a:chExt cx="2688" cy="2544"/>
          </a:xfrm>
        </p:grpSpPr>
        <p:sp>
          <p:nvSpPr>
            <p:cNvPr id="14423" name="Rectangle 3"/>
            <p:cNvSpPr>
              <a:spLocks noChangeArrowheads="1"/>
            </p:cNvSpPr>
            <p:nvPr/>
          </p:nvSpPr>
          <p:spPr bwMode="auto">
            <a:xfrm>
              <a:off x="1536" y="528"/>
              <a:ext cx="2688" cy="25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24" name="Oval 4"/>
            <p:cNvSpPr>
              <a:spLocks noChangeArrowheads="1"/>
            </p:cNvSpPr>
            <p:nvPr/>
          </p:nvSpPr>
          <p:spPr bwMode="auto">
            <a:xfrm>
              <a:off x="2603" y="1261"/>
              <a:ext cx="616" cy="6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25" name="AutoShape 5"/>
            <p:cNvSpPr>
              <a:spLocks noChangeArrowheads="1"/>
            </p:cNvSpPr>
            <p:nvPr/>
          </p:nvSpPr>
          <p:spPr bwMode="auto">
            <a:xfrm rot="3174349">
              <a:off x="3353" y="697"/>
              <a:ext cx="592" cy="825"/>
            </a:xfrm>
            <a:prstGeom prst="flowChartManualOperation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26" name="AutoShape 6"/>
            <p:cNvSpPr>
              <a:spLocks noChangeArrowheads="1"/>
            </p:cNvSpPr>
            <p:nvPr/>
          </p:nvSpPr>
          <p:spPr bwMode="auto">
            <a:xfrm rot="-3467264">
              <a:off x="1819" y="752"/>
              <a:ext cx="569" cy="815"/>
            </a:xfrm>
            <a:prstGeom prst="flowChartManualOperation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27" name="AutoShape 7"/>
            <p:cNvSpPr>
              <a:spLocks noChangeArrowheads="1"/>
            </p:cNvSpPr>
            <p:nvPr/>
          </p:nvSpPr>
          <p:spPr bwMode="auto">
            <a:xfrm rot="-10792408">
              <a:off x="2644" y="2037"/>
              <a:ext cx="521" cy="884"/>
            </a:xfrm>
            <a:prstGeom prst="flowChartManualOperation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4338638" y="4770438"/>
            <a:ext cx="865187" cy="909637"/>
            <a:chOff x="783" y="8732"/>
            <a:chExt cx="3821" cy="3758"/>
          </a:xfrm>
        </p:grpSpPr>
        <p:sp>
          <p:nvSpPr>
            <p:cNvPr id="14390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1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2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3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4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5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6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7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8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99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0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1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2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3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4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5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6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407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8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09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0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1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2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3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4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5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6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7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8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19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20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21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22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1176338" y="4164013"/>
            <a:ext cx="985837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Reaktor</a:t>
            </a:r>
          </a:p>
        </p:txBody>
      </p:sp>
      <p:sp>
        <p:nvSpPr>
          <p:cNvPr id="67" name="AutoShape 3"/>
          <p:cNvSpPr>
            <a:spLocks noChangeArrowheads="1"/>
          </p:cNvSpPr>
          <p:nvPr/>
        </p:nvSpPr>
        <p:spPr bwMode="auto">
          <a:xfrm>
            <a:off x="3162300" y="4165600"/>
            <a:ext cx="1122363" cy="9747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800"/>
              <a:t>Dampf-</a:t>
            </a:r>
            <a:br>
              <a:rPr lang="en-GB" altLang="de-DE" sz="1800"/>
            </a:br>
            <a:r>
              <a:rPr lang="en-GB" altLang="de-DE" sz="1800"/>
              <a:t>erzeuger</a:t>
            </a: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5308600" y="4198938"/>
            <a:ext cx="977900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Turbine</a:t>
            </a:r>
          </a:p>
        </p:txBody>
      </p:sp>
      <p:sp>
        <p:nvSpPr>
          <p:cNvPr id="69" name="AutoShape 7"/>
          <p:cNvSpPr>
            <a:spLocks noChangeArrowheads="1"/>
          </p:cNvSpPr>
          <p:nvPr/>
        </p:nvSpPr>
        <p:spPr bwMode="auto">
          <a:xfrm flipH="1">
            <a:off x="7273925" y="4264025"/>
            <a:ext cx="898525" cy="9747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1600"/>
              <a:t>Generator</a:t>
            </a:r>
          </a:p>
        </p:txBody>
      </p:sp>
      <p:grpSp>
        <p:nvGrpSpPr>
          <p:cNvPr id="70" name="Group 2"/>
          <p:cNvGrpSpPr>
            <a:grpSpLocks/>
          </p:cNvGrpSpPr>
          <p:nvPr/>
        </p:nvGrpSpPr>
        <p:grpSpPr bwMode="auto">
          <a:xfrm>
            <a:off x="6310313" y="3730625"/>
            <a:ext cx="966787" cy="871538"/>
            <a:chOff x="3308" y="4068"/>
            <a:chExt cx="4257" cy="2769"/>
          </a:xfrm>
        </p:grpSpPr>
        <p:sp>
          <p:nvSpPr>
            <p:cNvPr id="14384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85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6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87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8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9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7" name="Group 2"/>
          <p:cNvGrpSpPr>
            <a:grpSpLocks/>
          </p:cNvGrpSpPr>
          <p:nvPr/>
        </p:nvGrpSpPr>
        <p:grpSpPr bwMode="auto">
          <a:xfrm>
            <a:off x="6332538" y="4757738"/>
            <a:ext cx="852487" cy="879475"/>
            <a:chOff x="783" y="8732"/>
            <a:chExt cx="3821" cy="3758"/>
          </a:xfrm>
        </p:grpSpPr>
        <p:sp>
          <p:nvSpPr>
            <p:cNvPr id="14351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2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3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4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5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6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7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8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59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0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1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2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3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4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5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6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7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4368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69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0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1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2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3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4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5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6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7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8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79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0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1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2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83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74831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  <p:bldP spid="6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368425"/>
          </a:xfrm>
        </p:spPr>
        <p:txBody>
          <a:bodyPr/>
          <a:lstStyle/>
          <a:p>
            <a:pPr algn="l"/>
            <a:r>
              <a:rPr lang="de-DE" altLang="de-DE" sz="2000" smtClean="0"/>
              <a:t>Batterie treibt Motor an, der ein Gewicht hoch hebt. </a:t>
            </a:r>
            <a:br>
              <a:rPr lang="de-DE" altLang="de-DE" sz="2000" smtClean="0"/>
            </a:br>
            <a:r>
              <a:rPr lang="de-DE" altLang="de-DE" sz="2000" smtClean="0"/>
              <a:t>85% dienen zum Hochheben, </a:t>
            </a:r>
            <a:br>
              <a:rPr lang="de-DE" altLang="de-DE" sz="2000" smtClean="0"/>
            </a:br>
            <a:r>
              <a:rPr lang="de-DE" altLang="de-DE" sz="2000" smtClean="0"/>
              <a:t>5% verursachen Lärm, </a:t>
            </a:r>
            <a:br>
              <a:rPr lang="de-DE" altLang="de-DE" sz="2000" smtClean="0"/>
            </a:br>
            <a:r>
              <a:rPr lang="de-DE" altLang="de-DE" sz="2000" smtClean="0"/>
              <a:t>der Rest erwärmt die die Umgebung.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152650" y="3613150"/>
            <a:ext cx="1012825" cy="749300"/>
            <a:chOff x="1392" y="576"/>
            <a:chExt cx="2822" cy="1980"/>
          </a:xfrm>
        </p:grpSpPr>
        <p:sp>
          <p:nvSpPr>
            <p:cNvPr id="15433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34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35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36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37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38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5116513" y="4581525"/>
            <a:ext cx="1074737" cy="792163"/>
            <a:chOff x="1440" y="528"/>
            <a:chExt cx="3264" cy="2352"/>
          </a:xfrm>
        </p:grpSpPr>
        <p:sp>
          <p:nvSpPr>
            <p:cNvPr id="15426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27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428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5429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15431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432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5430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5114925" y="3546475"/>
            <a:ext cx="1076325" cy="893763"/>
            <a:chOff x="1487" y="527"/>
            <a:chExt cx="3360" cy="2255"/>
          </a:xfrm>
        </p:grpSpPr>
        <p:sp>
          <p:nvSpPr>
            <p:cNvPr id="15423" name="AutoShape 3"/>
            <p:cNvSpPr>
              <a:spLocks noChangeArrowheads="1"/>
            </p:cNvSpPr>
            <p:nvPr/>
          </p:nvSpPr>
          <p:spPr bwMode="auto">
            <a:xfrm>
              <a:off x="1487" y="529"/>
              <a:ext cx="3360" cy="2253"/>
            </a:xfrm>
            <a:prstGeom prst="homePlate">
              <a:avLst>
                <a:gd name="adj" fmla="val 3728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24" name="Rectangle 4"/>
            <p:cNvSpPr>
              <a:spLocks noChangeArrowheads="1"/>
            </p:cNvSpPr>
            <p:nvPr/>
          </p:nvSpPr>
          <p:spPr bwMode="auto">
            <a:xfrm>
              <a:off x="1512" y="527"/>
              <a:ext cx="1293" cy="2246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25" name="Rectangle 5"/>
            <p:cNvSpPr>
              <a:spLocks noChangeArrowheads="1"/>
            </p:cNvSpPr>
            <p:nvPr/>
          </p:nvSpPr>
          <p:spPr bwMode="auto">
            <a:xfrm>
              <a:off x="2798" y="527"/>
              <a:ext cx="1129" cy="2245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319088" y="3630613"/>
            <a:ext cx="757237" cy="769937"/>
            <a:chOff x="4919" y="8742"/>
            <a:chExt cx="3820" cy="3759"/>
          </a:xfrm>
        </p:grpSpPr>
        <p:sp>
          <p:nvSpPr>
            <p:cNvPr id="15412" name="Rectangle 5"/>
            <p:cNvSpPr>
              <a:spLocks noChangeArrowheads="1"/>
            </p:cNvSpPr>
            <p:nvPr/>
          </p:nvSpPr>
          <p:spPr bwMode="auto">
            <a:xfrm>
              <a:off x="4919" y="8742"/>
              <a:ext cx="3820" cy="3759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13" name="AutoShape 6"/>
            <p:cNvSpPr>
              <a:spLocks noChangeArrowheads="1"/>
            </p:cNvSpPr>
            <p:nvPr/>
          </p:nvSpPr>
          <p:spPr bwMode="auto">
            <a:xfrm rot="-8103116">
              <a:off x="5098" y="10071"/>
              <a:ext cx="3158" cy="936"/>
            </a:xfrm>
            <a:prstGeom prst="flowChartOnlineStorag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14" name="Freeform 7"/>
            <p:cNvSpPr>
              <a:spLocks/>
            </p:cNvSpPr>
            <p:nvPr/>
          </p:nvSpPr>
          <p:spPr bwMode="auto">
            <a:xfrm>
              <a:off x="5220" y="9083"/>
              <a:ext cx="669" cy="660"/>
            </a:xfrm>
            <a:custGeom>
              <a:avLst/>
              <a:gdLst>
                <a:gd name="T0" fmla="*/ 669 w 669"/>
                <a:gd name="T1" fmla="*/ 0 h 660"/>
                <a:gd name="T2" fmla="*/ 360 w 669"/>
                <a:gd name="T3" fmla="*/ 52 h 660"/>
                <a:gd name="T4" fmla="*/ 240 w 669"/>
                <a:gd name="T5" fmla="*/ 105 h 660"/>
                <a:gd name="T6" fmla="*/ 86 w 669"/>
                <a:gd name="T7" fmla="*/ 220 h 660"/>
                <a:gd name="T8" fmla="*/ 0 w 669"/>
                <a:gd name="T9" fmla="*/ 660 h 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660">
                  <a:moveTo>
                    <a:pt x="669" y="0"/>
                  </a:moveTo>
                  <a:cubicBezTo>
                    <a:pt x="618" y="9"/>
                    <a:pt x="431" y="35"/>
                    <a:pt x="360" y="52"/>
                  </a:cubicBezTo>
                  <a:cubicBezTo>
                    <a:pt x="289" y="69"/>
                    <a:pt x="286" y="77"/>
                    <a:pt x="240" y="105"/>
                  </a:cubicBezTo>
                  <a:lnTo>
                    <a:pt x="86" y="220"/>
                  </a:lnTo>
                  <a:cubicBezTo>
                    <a:pt x="46" y="312"/>
                    <a:pt x="18" y="568"/>
                    <a:pt x="0" y="66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415" name="AutoShape 8"/>
            <p:cNvSpPr>
              <a:spLocks noChangeArrowheads="1"/>
            </p:cNvSpPr>
            <p:nvPr/>
          </p:nvSpPr>
          <p:spPr bwMode="auto">
            <a:xfrm rot="-8130641">
              <a:off x="6289" y="9328"/>
              <a:ext cx="719" cy="2600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416" name="Freeform 9"/>
            <p:cNvSpPr>
              <a:spLocks/>
            </p:cNvSpPr>
            <p:nvPr/>
          </p:nvSpPr>
          <p:spPr bwMode="auto">
            <a:xfrm>
              <a:off x="7485" y="8895"/>
              <a:ext cx="263" cy="716"/>
            </a:xfrm>
            <a:custGeom>
              <a:avLst/>
              <a:gdLst>
                <a:gd name="T0" fmla="*/ 0 w 119"/>
                <a:gd name="T1" fmla="*/ 5104 h 372"/>
                <a:gd name="T2" fmla="*/ 2427 w 119"/>
                <a:gd name="T3" fmla="*/ 2059 h 372"/>
                <a:gd name="T4" fmla="*/ 2427 w 119"/>
                <a:gd name="T5" fmla="*/ 0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372">
                  <a:moveTo>
                    <a:pt x="0" y="372"/>
                  </a:moveTo>
                  <a:cubicBezTo>
                    <a:pt x="42" y="292"/>
                    <a:pt x="85" y="212"/>
                    <a:pt x="102" y="150"/>
                  </a:cubicBezTo>
                  <a:cubicBezTo>
                    <a:pt x="119" y="88"/>
                    <a:pt x="102" y="25"/>
                    <a:pt x="102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417" name="Freeform 10"/>
            <p:cNvSpPr>
              <a:spLocks/>
            </p:cNvSpPr>
            <p:nvPr/>
          </p:nvSpPr>
          <p:spPr bwMode="auto">
            <a:xfrm>
              <a:off x="7575" y="9024"/>
              <a:ext cx="591" cy="671"/>
            </a:xfrm>
            <a:custGeom>
              <a:avLst/>
              <a:gdLst>
                <a:gd name="T0" fmla="*/ 0 w 300"/>
                <a:gd name="T1" fmla="*/ 4347 h 360"/>
                <a:gd name="T2" fmla="*/ 4517 w 300"/>
                <a:gd name="T3" fmla="*/ 0 h 3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0" h="360">
                  <a:moveTo>
                    <a:pt x="0" y="360"/>
                  </a:moveTo>
                  <a:cubicBezTo>
                    <a:pt x="121" y="212"/>
                    <a:pt x="242" y="65"/>
                    <a:pt x="300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418" name="Freeform 11"/>
            <p:cNvSpPr>
              <a:spLocks/>
            </p:cNvSpPr>
            <p:nvPr/>
          </p:nvSpPr>
          <p:spPr bwMode="auto">
            <a:xfrm>
              <a:off x="7719" y="9349"/>
              <a:ext cx="705" cy="496"/>
            </a:xfrm>
            <a:custGeom>
              <a:avLst/>
              <a:gdLst>
                <a:gd name="T0" fmla="*/ 0 w 348"/>
                <a:gd name="T1" fmla="*/ 3526 h 258"/>
                <a:gd name="T2" fmla="*/ 5861 w 348"/>
                <a:gd name="T3" fmla="*/ 0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8" h="258">
                  <a:moveTo>
                    <a:pt x="0" y="258"/>
                  </a:moveTo>
                  <a:cubicBezTo>
                    <a:pt x="145" y="150"/>
                    <a:pt x="290" y="43"/>
                    <a:pt x="348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419" name="Line 12"/>
            <p:cNvSpPr>
              <a:spLocks noChangeShapeType="1"/>
            </p:cNvSpPr>
            <p:nvPr/>
          </p:nvSpPr>
          <p:spPr bwMode="auto">
            <a:xfrm>
              <a:off x="7101" y="9779"/>
              <a:ext cx="145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20" name="Line 13"/>
            <p:cNvSpPr>
              <a:spLocks noChangeShapeType="1"/>
            </p:cNvSpPr>
            <p:nvPr/>
          </p:nvSpPr>
          <p:spPr bwMode="auto">
            <a:xfrm>
              <a:off x="6908" y="10378"/>
              <a:ext cx="13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21" name="Line 14"/>
            <p:cNvSpPr>
              <a:spLocks noChangeShapeType="1"/>
            </p:cNvSpPr>
            <p:nvPr/>
          </p:nvSpPr>
          <p:spPr bwMode="auto">
            <a:xfrm>
              <a:off x="6495" y="10529"/>
              <a:ext cx="57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22" name="Freeform 15"/>
            <p:cNvSpPr>
              <a:spLocks/>
            </p:cNvSpPr>
            <p:nvPr/>
          </p:nvSpPr>
          <p:spPr bwMode="auto">
            <a:xfrm>
              <a:off x="6537" y="11055"/>
              <a:ext cx="1271" cy="6"/>
            </a:xfrm>
            <a:custGeom>
              <a:avLst/>
              <a:gdLst>
                <a:gd name="T0" fmla="*/ 0 w 1271"/>
                <a:gd name="T1" fmla="*/ 6 h 6"/>
                <a:gd name="T2" fmla="*/ 1271 w 1271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71" h="6">
                  <a:moveTo>
                    <a:pt x="0" y="6"/>
                  </a:moveTo>
                  <a:lnTo>
                    <a:pt x="1271" y="0"/>
                  </a:ln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" name="Group 2"/>
          <p:cNvGrpSpPr>
            <a:grpSpLocks/>
          </p:cNvGrpSpPr>
          <p:nvPr/>
        </p:nvGrpSpPr>
        <p:grpSpPr bwMode="auto">
          <a:xfrm>
            <a:off x="6294438" y="4573588"/>
            <a:ext cx="881062" cy="815975"/>
            <a:chOff x="783" y="8732"/>
            <a:chExt cx="3821" cy="3758"/>
          </a:xfrm>
        </p:grpSpPr>
        <p:sp>
          <p:nvSpPr>
            <p:cNvPr id="15379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0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1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2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3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4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5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6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7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8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89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0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1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2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3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4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5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96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97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98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99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0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1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2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3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4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5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6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7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8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09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10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11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5" name="Group 9"/>
          <p:cNvGrpSpPr>
            <a:grpSpLocks/>
          </p:cNvGrpSpPr>
          <p:nvPr/>
        </p:nvGrpSpPr>
        <p:grpSpPr bwMode="auto">
          <a:xfrm>
            <a:off x="5091113" y="2582863"/>
            <a:ext cx="936625" cy="836612"/>
            <a:chOff x="1824" y="480"/>
            <a:chExt cx="2378" cy="2235"/>
          </a:xfrm>
        </p:grpSpPr>
        <p:sp>
          <p:nvSpPr>
            <p:cNvPr id="15374" name="Rectangle 3"/>
            <p:cNvSpPr>
              <a:spLocks noChangeArrowheads="1"/>
            </p:cNvSpPr>
            <p:nvPr/>
          </p:nvSpPr>
          <p:spPr bwMode="auto">
            <a:xfrm>
              <a:off x="1824" y="480"/>
              <a:ext cx="2364" cy="2235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75" name="Freeform 4"/>
            <p:cNvSpPr>
              <a:spLocks/>
            </p:cNvSpPr>
            <p:nvPr/>
          </p:nvSpPr>
          <p:spPr bwMode="auto">
            <a:xfrm>
              <a:off x="1838" y="1968"/>
              <a:ext cx="2364" cy="276"/>
            </a:xfrm>
            <a:custGeom>
              <a:avLst/>
              <a:gdLst>
                <a:gd name="T0" fmla="*/ 0 w 2040"/>
                <a:gd name="T1" fmla="*/ 338 h 258"/>
                <a:gd name="T2" fmla="*/ 1731 w 2040"/>
                <a:gd name="T3" fmla="*/ 0 h 258"/>
                <a:gd name="T4" fmla="*/ 3678 w 2040"/>
                <a:gd name="T5" fmla="*/ 338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0" h="258">
                  <a:moveTo>
                    <a:pt x="0" y="258"/>
                  </a:moveTo>
                  <a:cubicBezTo>
                    <a:pt x="310" y="129"/>
                    <a:pt x="620" y="0"/>
                    <a:pt x="960" y="0"/>
                  </a:cubicBezTo>
                  <a:cubicBezTo>
                    <a:pt x="1300" y="0"/>
                    <a:pt x="1670" y="129"/>
                    <a:pt x="2040" y="25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76" name="Rectangle 5"/>
            <p:cNvSpPr>
              <a:spLocks noChangeArrowheads="1"/>
            </p:cNvSpPr>
            <p:nvPr/>
          </p:nvSpPr>
          <p:spPr bwMode="auto">
            <a:xfrm>
              <a:off x="2790" y="576"/>
              <a:ext cx="453" cy="4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77" name="AutoShape 6"/>
            <p:cNvSpPr>
              <a:spLocks noChangeArrowheads="1"/>
            </p:cNvSpPr>
            <p:nvPr/>
          </p:nvSpPr>
          <p:spPr bwMode="auto">
            <a:xfrm>
              <a:off x="2866" y="1749"/>
              <a:ext cx="293" cy="376"/>
            </a:xfrm>
            <a:prstGeom prst="upArrow">
              <a:avLst>
                <a:gd name="adj1" fmla="val 50000"/>
                <a:gd name="adj2" fmla="val 3208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5378" name="AutoShape 7"/>
            <p:cNvSpPr>
              <a:spLocks noChangeArrowheads="1"/>
            </p:cNvSpPr>
            <p:nvPr/>
          </p:nvSpPr>
          <p:spPr bwMode="auto">
            <a:xfrm flipV="1">
              <a:off x="2866" y="1002"/>
              <a:ext cx="293" cy="375"/>
            </a:xfrm>
            <a:prstGeom prst="upArrow">
              <a:avLst>
                <a:gd name="adj1" fmla="val 50000"/>
                <a:gd name="adj2" fmla="val 3199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3209925" y="3616325"/>
            <a:ext cx="1022350" cy="7461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Motor</a:t>
            </a:r>
          </a:p>
        </p:txBody>
      </p:sp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1144588" y="3613150"/>
            <a:ext cx="914400" cy="8016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Batterie</a:t>
            </a:r>
          </a:p>
        </p:txBody>
      </p:sp>
      <p:sp>
        <p:nvSpPr>
          <p:cNvPr id="84" name="WordArt 30"/>
          <p:cNvSpPr>
            <a:spLocks noChangeArrowheads="1" noChangeShapeType="1" noTextEdit="1"/>
          </p:cNvSpPr>
          <p:nvPr/>
        </p:nvSpPr>
        <p:spPr bwMode="auto">
          <a:xfrm>
            <a:off x="4251325" y="2695575"/>
            <a:ext cx="719138" cy="636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85%</a:t>
            </a:r>
          </a:p>
        </p:txBody>
      </p:sp>
      <p:sp>
        <p:nvSpPr>
          <p:cNvPr id="85" name="WordArt 31"/>
          <p:cNvSpPr>
            <a:spLocks noChangeArrowheads="1" noChangeShapeType="1" noTextEdit="1"/>
          </p:cNvSpPr>
          <p:nvPr/>
        </p:nvSpPr>
        <p:spPr bwMode="auto">
          <a:xfrm>
            <a:off x="4330700" y="4640263"/>
            <a:ext cx="719138" cy="7318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10%</a:t>
            </a:r>
          </a:p>
        </p:txBody>
      </p:sp>
      <p:sp>
        <p:nvSpPr>
          <p:cNvPr id="86" name="WordArt 30"/>
          <p:cNvSpPr>
            <a:spLocks noChangeArrowheads="1" noChangeShapeType="1" noTextEdit="1"/>
          </p:cNvSpPr>
          <p:nvPr/>
        </p:nvSpPr>
        <p:spPr bwMode="auto">
          <a:xfrm>
            <a:off x="4427538" y="3663950"/>
            <a:ext cx="582612" cy="635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4" grpId="0" animBg="1"/>
      <p:bldP spid="85" grpId="0" animBg="1"/>
      <p:bldP spid="8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0" y="1196975"/>
            <a:ext cx="7772400" cy="1368425"/>
          </a:xfrm>
        </p:spPr>
        <p:txBody>
          <a:bodyPr/>
          <a:lstStyle/>
          <a:p>
            <a:pPr algn="l"/>
            <a:r>
              <a:rPr lang="de-DE" altLang="de-DE" sz="2000" smtClean="0"/>
              <a:t>Peter spricht über das Handy mit seinem Freund Paul.</a:t>
            </a:r>
          </a:p>
        </p:txBody>
      </p:sp>
      <p:grpSp>
        <p:nvGrpSpPr>
          <p:cNvPr id="87" name="Group 14"/>
          <p:cNvGrpSpPr>
            <a:grpSpLocks/>
          </p:cNvGrpSpPr>
          <p:nvPr/>
        </p:nvGrpSpPr>
        <p:grpSpPr bwMode="auto">
          <a:xfrm>
            <a:off x="4043363" y="3133725"/>
            <a:ext cx="1422400" cy="1003300"/>
            <a:chOff x="1440" y="864"/>
            <a:chExt cx="2928" cy="1920"/>
          </a:xfrm>
        </p:grpSpPr>
        <p:sp>
          <p:nvSpPr>
            <p:cNvPr id="16399" name="AutoShape 3"/>
            <p:cNvSpPr>
              <a:spLocks noChangeArrowheads="1"/>
            </p:cNvSpPr>
            <p:nvPr/>
          </p:nvSpPr>
          <p:spPr bwMode="auto">
            <a:xfrm>
              <a:off x="1440" y="864"/>
              <a:ext cx="2928" cy="1920"/>
            </a:xfrm>
            <a:prstGeom prst="homePlate">
              <a:avLst>
                <a:gd name="adj" fmla="val 38125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6400" name="Oval 4"/>
            <p:cNvSpPr>
              <a:spLocks noChangeArrowheads="1"/>
            </p:cNvSpPr>
            <p:nvPr/>
          </p:nvSpPr>
          <p:spPr bwMode="auto">
            <a:xfrm>
              <a:off x="2170" y="1376"/>
              <a:ext cx="1037" cy="91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E5E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6401" name="Freeform 5"/>
            <p:cNvSpPr>
              <a:spLocks/>
            </p:cNvSpPr>
            <p:nvPr/>
          </p:nvSpPr>
          <p:spPr bwMode="auto">
            <a:xfrm>
              <a:off x="3142" y="2208"/>
              <a:ext cx="389" cy="476"/>
            </a:xfrm>
            <a:custGeom>
              <a:avLst/>
              <a:gdLst>
                <a:gd name="T0" fmla="*/ 0 w 360"/>
                <a:gd name="T1" fmla="*/ 15 h 518"/>
                <a:gd name="T2" fmla="*/ 246 w 360"/>
                <a:gd name="T3" fmla="*/ 36 h 518"/>
                <a:gd name="T4" fmla="*/ 204 w 360"/>
                <a:gd name="T5" fmla="*/ 228 h 518"/>
                <a:gd name="T6" fmla="*/ 434 w 360"/>
                <a:gd name="T7" fmla="*/ 250 h 518"/>
                <a:gd name="T8" fmla="*/ 491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2" name="Freeform 6"/>
            <p:cNvSpPr>
              <a:spLocks/>
            </p:cNvSpPr>
            <p:nvPr/>
          </p:nvSpPr>
          <p:spPr bwMode="auto">
            <a:xfrm rot="-6220415">
              <a:off x="3108" y="892"/>
              <a:ext cx="331" cy="559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33 h 518"/>
                <a:gd name="T6" fmla="*/ 226 w 360"/>
                <a:gd name="T7" fmla="*/ 475 h 518"/>
                <a:gd name="T8" fmla="*/ 257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3" name="Freeform 7"/>
            <p:cNvSpPr>
              <a:spLocks/>
            </p:cNvSpPr>
            <p:nvPr/>
          </p:nvSpPr>
          <p:spPr bwMode="auto">
            <a:xfrm rot="-3082515">
              <a:off x="3510" y="1505"/>
              <a:ext cx="330" cy="559"/>
            </a:xfrm>
            <a:custGeom>
              <a:avLst/>
              <a:gdLst>
                <a:gd name="T0" fmla="*/ 0 w 360"/>
                <a:gd name="T1" fmla="*/ 28 h 518"/>
                <a:gd name="T2" fmla="*/ 127 w 360"/>
                <a:gd name="T3" fmla="*/ 68 h 518"/>
                <a:gd name="T4" fmla="*/ 106 w 360"/>
                <a:gd name="T5" fmla="*/ 433 h 518"/>
                <a:gd name="T6" fmla="*/ 226 w 360"/>
                <a:gd name="T7" fmla="*/ 475 h 518"/>
                <a:gd name="T8" fmla="*/ 255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4" name="Freeform 8"/>
            <p:cNvSpPr>
              <a:spLocks/>
            </p:cNvSpPr>
            <p:nvPr/>
          </p:nvSpPr>
          <p:spPr bwMode="auto">
            <a:xfrm rot="-5018263">
              <a:off x="1715" y="2067"/>
              <a:ext cx="331" cy="561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41 h 518"/>
                <a:gd name="T6" fmla="*/ 226 w 360"/>
                <a:gd name="T7" fmla="*/ 481 h 518"/>
                <a:gd name="T8" fmla="*/ 257 w 360"/>
                <a:gd name="T9" fmla="*/ 71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5" name="Freeform 9"/>
            <p:cNvSpPr>
              <a:spLocks/>
            </p:cNvSpPr>
            <p:nvPr/>
          </p:nvSpPr>
          <p:spPr bwMode="auto">
            <a:xfrm rot="1672584">
              <a:off x="2575" y="2383"/>
              <a:ext cx="265" cy="282"/>
            </a:xfrm>
            <a:custGeom>
              <a:avLst/>
              <a:gdLst>
                <a:gd name="T0" fmla="*/ 0 w 360"/>
                <a:gd name="T1" fmla="*/ 2 h 518"/>
                <a:gd name="T2" fmla="*/ 53 w 360"/>
                <a:gd name="T3" fmla="*/ 4 h 518"/>
                <a:gd name="T4" fmla="*/ 44 w 360"/>
                <a:gd name="T5" fmla="*/ 28 h 518"/>
                <a:gd name="T6" fmla="*/ 93 w 360"/>
                <a:gd name="T7" fmla="*/ 31 h 518"/>
                <a:gd name="T8" fmla="*/ 106 w 360"/>
                <a:gd name="T9" fmla="*/ 46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6" name="Freeform 10"/>
            <p:cNvSpPr>
              <a:spLocks/>
            </p:cNvSpPr>
            <p:nvPr/>
          </p:nvSpPr>
          <p:spPr bwMode="auto">
            <a:xfrm>
              <a:off x="1654" y="991"/>
              <a:ext cx="388" cy="476"/>
            </a:xfrm>
            <a:custGeom>
              <a:avLst/>
              <a:gdLst>
                <a:gd name="T0" fmla="*/ 0 w 360"/>
                <a:gd name="T1" fmla="*/ 15 h 518"/>
                <a:gd name="T2" fmla="*/ 243 w 360"/>
                <a:gd name="T3" fmla="*/ 36 h 518"/>
                <a:gd name="T4" fmla="*/ 204 w 360"/>
                <a:gd name="T5" fmla="*/ 228 h 518"/>
                <a:gd name="T6" fmla="*/ 430 w 360"/>
                <a:gd name="T7" fmla="*/ 250 h 518"/>
                <a:gd name="T8" fmla="*/ 486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7" name="Freeform 11"/>
            <p:cNvSpPr>
              <a:spLocks/>
            </p:cNvSpPr>
            <p:nvPr/>
          </p:nvSpPr>
          <p:spPr bwMode="auto">
            <a:xfrm rot="-3792202">
              <a:off x="1674" y="1653"/>
              <a:ext cx="304" cy="501"/>
            </a:xfrm>
            <a:custGeom>
              <a:avLst/>
              <a:gdLst>
                <a:gd name="T0" fmla="*/ 0 w 360"/>
                <a:gd name="T1" fmla="*/ 16 h 518"/>
                <a:gd name="T2" fmla="*/ 91 w 360"/>
                <a:gd name="T3" fmla="*/ 43 h 518"/>
                <a:gd name="T4" fmla="*/ 76 w 360"/>
                <a:gd name="T5" fmla="*/ 280 h 518"/>
                <a:gd name="T6" fmla="*/ 162 w 360"/>
                <a:gd name="T7" fmla="*/ 307 h 518"/>
                <a:gd name="T8" fmla="*/ 183 w 360"/>
                <a:gd name="T9" fmla="*/ 45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8" name="Freeform 12"/>
            <p:cNvSpPr>
              <a:spLocks/>
            </p:cNvSpPr>
            <p:nvPr/>
          </p:nvSpPr>
          <p:spPr bwMode="auto">
            <a:xfrm rot="1727943">
              <a:off x="2295" y="951"/>
              <a:ext cx="324" cy="355"/>
            </a:xfrm>
            <a:custGeom>
              <a:avLst/>
              <a:gdLst>
                <a:gd name="T0" fmla="*/ 0 w 360"/>
                <a:gd name="T1" fmla="*/ 5 h 518"/>
                <a:gd name="T2" fmla="*/ 118 w 360"/>
                <a:gd name="T3" fmla="*/ 11 h 518"/>
                <a:gd name="T4" fmla="*/ 99 w 360"/>
                <a:gd name="T5" fmla="*/ 71 h 518"/>
                <a:gd name="T6" fmla="*/ 208 w 360"/>
                <a:gd name="T7" fmla="*/ 77 h 518"/>
                <a:gd name="T8" fmla="*/ 237 w 360"/>
                <a:gd name="T9" fmla="*/ 11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98" name="Group 7"/>
          <p:cNvGrpSpPr>
            <a:grpSpLocks/>
          </p:cNvGrpSpPr>
          <p:nvPr/>
        </p:nvGrpSpPr>
        <p:grpSpPr bwMode="auto">
          <a:xfrm>
            <a:off x="900113" y="3138488"/>
            <a:ext cx="1482725" cy="1031875"/>
            <a:chOff x="1487" y="527"/>
            <a:chExt cx="3360" cy="2255"/>
          </a:xfrm>
        </p:grpSpPr>
        <p:sp>
          <p:nvSpPr>
            <p:cNvPr id="16396" name="AutoShape 3"/>
            <p:cNvSpPr>
              <a:spLocks noChangeArrowheads="1"/>
            </p:cNvSpPr>
            <p:nvPr/>
          </p:nvSpPr>
          <p:spPr bwMode="auto">
            <a:xfrm>
              <a:off x="1487" y="529"/>
              <a:ext cx="3360" cy="2253"/>
            </a:xfrm>
            <a:prstGeom prst="homePlate">
              <a:avLst>
                <a:gd name="adj" fmla="val 3728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6397" name="Rectangle 4"/>
            <p:cNvSpPr>
              <a:spLocks noChangeArrowheads="1"/>
            </p:cNvSpPr>
            <p:nvPr/>
          </p:nvSpPr>
          <p:spPr bwMode="auto">
            <a:xfrm>
              <a:off x="1512" y="527"/>
              <a:ext cx="1293" cy="2246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6398" name="Rectangle 5"/>
            <p:cNvSpPr>
              <a:spLocks noChangeArrowheads="1"/>
            </p:cNvSpPr>
            <p:nvPr/>
          </p:nvSpPr>
          <p:spPr bwMode="auto">
            <a:xfrm>
              <a:off x="2798" y="527"/>
              <a:ext cx="1129" cy="2245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sp>
        <p:nvSpPr>
          <p:cNvPr id="102" name="AutoShape 3"/>
          <p:cNvSpPr>
            <a:spLocks noChangeArrowheads="1"/>
          </p:cNvSpPr>
          <p:nvPr/>
        </p:nvSpPr>
        <p:spPr bwMode="auto">
          <a:xfrm>
            <a:off x="5508625" y="3095625"/>
            <a:ext cx="1531938" cy="9794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Pauls </a:t>
            </a:r>
            <a:br>
              <a:rPr lang="en-GB" altLang="de-DE" sz="2000"/>
            </a:br>
            <a:r>
              <a:rPr lang="en-GB" altLang="de-DE" sz="2000"/>
              <a:t>Handy</a:t>
            </a:r>
          </a:p>
        </p:txBody>
      </p:sp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2444750" y="3176588"/>
            <a:ext cx="1533525" cy="97948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Peters </a:t>
            </a:r>
            <a:br>
              <a:rPr lang="en-GB" altLang="de-DE" sz="2000"/>
            </a:br>
            <a:r>
              <a:rPr lang="en-GB" altLang="de-DE" sz="2000"/>
              <a:t>Handy</a:t>
            </a:r>
          </a:p>
        </p:txBody>
      </p:sp>
      <p:grpSp>
        <p:nvGrpSpPr>
          <p:cNvPr id="104" name="Group 7"/>
          <p:cNvGrpSpPr>
            <a:grpSpLocks/>
          </p:cNvGrpSpPr>
          <p:nvPr/>
        </p:nvGrpSpPr>
        <p:grpSpPr bwMode="auto">
          <a:xfrm>
            <a:off x="7131050" y="3035300"/>
            <a:ext cx="1482725" cy="1031875"/>
            <a:chOff x="1487" y="527"/>
            <a:chExt cx="3360" cy="2255"/>
          </a:xfrm>
        </p:grpSpPr>
        <p:sp>
          <p:nvSpPr>
            <p:cNvPr id="16393" name="AutoShape 3"/>
            <p:cNvSpPr>
              <a:spLocks noChangeArrowheads="1"/>
            </p:cNvSpPr>
            <p:nvPr/>
          </p:nvSpPr>
          <p:spPr bwMode="auto">
            <a:xfrm>
              <a:off x="1487" y="529"/>
              <a:ext cx="3360" cy="2253"/>
            </a:xfrm>
            <a:prstGeom prst="homePlate">
              <a:avLst>
                <a:gd name="adj" fmla="val 3728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6394" name="Rectangle 4"/>
            <p:cNvSpPr>
              <a:spLocks noChangeArrowheads="1"/>
            </p:cNvSpPr>
            <p:nvPr/>
          </p:nvSpPr>
          <p:spPr bwMode="auto">
            <a:xfrm>
              <a:off x="1512" y="527"/>
              <a:ext cx="1293" cy="2246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16395" name="Rectangle 5"/>
            <p:cNvSpPr>
              <a:spLocks noChangeArrowheads="1"/>
            </p:cNvSpPr>
            <p:nvPr/>
          </p:nvSpPr>
          <p:spPr bwMode="auto">
            <a:xfrm>
              <a:off x="2798" y="527"/>
              <a:ext cx="1129" cy="2245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3743325" y="4941888"/>
            <a:ext cx="158908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4000" b="1"/>
              <a:t>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1931988" y="1535113"/>
            <a:ext cx="1562100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Sonne</a:t>
            </a:r>
          </a:p>
        </p:txBody>
      </p:sp>
      <p:grpSp>
        <p:nvGrpSpPr>
          <p:cNvPr id="3075" name="Group 14"/>
          <p:cNvGrpSpPr>
            <a:grpSpLocks/>
          </p:cNvGrpSpPr>
          <p:nvPr/>
        </p:nvGrpSpPr>
        <p:grpSpPr bwMode="auto">
          <a:xfrm>
            <a:off x="3530600" y="1541463"/>
            <a:ext cx="1422400" cy="1003300"/>
            <a:chOff x="1440" y="864"/>
            <a:chExt cx="2928" cy="1920"/>
          </a:xfrm>
        </p:grpSpPr>
        <p:sp>
          <p:nvSpPr>
            <p:cNvPr id="3133" name="AutoShape 3"/>
            <p:cNvSpPr>
              <a:spLocks noChangeArrowheads="1"/>
            </p:cNvSpPr>
            <p:nvPr/>
          </p:nvSpPr>
          <p:spPr bwMode="auto">
            <a:xfrm>
              <a:off x="1440" y="864"/>
              <a:ext cx="2928" cy="1920"/>
            </a:xfrm>
            <a:prstGeom prst="homePlate">
              <a:avLst>
                <a:gd name="adj" fmla="val 38125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34" name="Oval 4"/>
            <p:cNvSpPr>
              <a:spLocks noChangeArrowheads="1"/>
            </p:cNvSpPr>
            <p:nvPr/>
          </p:nvSpPr>
          <p:spPr bwMode="auto">
            <a:xfrm>
              <a:off x="2170" y="1376"/>
              <a:ext cx="1037" cy="91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E5E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35" name="Freeform 5"/>
            <p:cNvSpPr>
              <a:spLocks/>
            </p:cNvSpPr>
            <p:nvPr/>
          </p:nvSpPr>
          <p:spPr bwMode="auto">
            <a:xfrm>
              <a:off x="3142" y="2208"/>
              <a:ext cx="389" cy="476"/>
            </a:xfrm>
            <a:custGeom>
              <a:avLst/>
              <a:gdLst>
                <a:gd name="T0" fmla="*/ 0 w 360"/>
                <a:gd name="T1" fmla="*/ 15 h 518"/>
                <a:gd name="T2" fmla="*/ 246 w 360"/>
                <a:gd name="T3" fmla="*/ 36 h 518"/>
                <a:gd name="T4" fmla="*/ 204 w 360"/>
                <a:gd name="T5" fmla="*/ 228 h 518"/>
                <a:gd name="T6" fmla="*/ 434 w 360"/>
                <a:gd name="T7" fmla="*/ 250 h 518"/>
                <a:gd name="T8" fmla="*/ 491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6" name="Freeform 6"/>
            <p:cNvSpPr>
              <a:spLocks/>
            </p:cNvSpPr>
            <p:nvPr/>
          </p:nvSpPr>
          <p:spPr bwMode="auto">
            <a:xfrm rot="-6220415">
              <a:off x="3108" y="892"/>
              <a:ext cx="331" cy="559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33 h 518"/>
                <a:gd name="T6" fmla="*/ 226 w 360"/>
                <a:gd name="T7" fmla="*/ 475 h 518"/>
                <a:gd name="T8" fmla="*/ 257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7" name="Freeform 7"/>
            <p:cNvSpPr>
              <a:spLocks/>
            </p:cNvSpPr>
            <p:nvPr/>
          </p:nvSpPr>
          <p:spPr bwMode="auto">
            <a:xfrm rot="-3082515">
              <a:off x="3510" y="1505"/>
              <a:ext cx="330" cy="559"/>
            </a:xfrm>
            <a:custGeom>
              <a:avLst/>
              <a:gdLst>
                <a:gd name="T0" fmla="*/ 0 w 360"/>
                <a:gd name="T1" fmla="*/ 28 h 518"/>
                <a:gd name="T2" fmla="*/ 127 w 360"/>
                <a:gd name="T3" fmla="*/ 68 h 518"/>
                <a:gd name="T4" fmla="*/ 106 w 360"/>
                <a:gd name="T5" fmla="*/ 433 h 518"/>
                <a:gd name="T6" fmla="*/ 226 w 360"/>
                <a:gd name="T7" fmla="*/ 475 h 518"/>
                <a:gd name="T8" fmla="*/ 255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8" name="Freeform 8"/>
            <p:cNvSpPr>
              <a:spLocks/>
            </p:cNvSpPr>
            <p:nvPr/>
          </p:nvSpPr>
          <p:spPr bwMode="auto">
            <a:xfrm rot="-5018263">
              <a:off x="1715" y="2067"/>
              <a:ext cx="331" cy="561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41 h 518"/>
                <a:gd name="T6" fmla="*/ 226 w 360"/>
                <a:gd name="T7" fmla="*/ 481 h 518"/>
                <a:gd name="T8" fmla="*/ 257 w 360"/>
                <a:gd name="T9" fmla="*/ 71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9" name="Freeform 9"/>
            <p:cNvSpPr>
              <a:spLocks/>
            </p:cNvSpPr>
            <p:nvPr/>
          </p:nvSpPr>
          <p:spPr bwMode="auto">
            <a:xfrm rot="1672584">
              <a:off x="2575" y="2383"/>
              <a:ext cx="265" cy="282"/>
            </a:xfrm>
            <a:custGeom>
              <a:avLst/>
              <a:gdLst>
                <a:gd name="T0" fmla="*/ 0 w 360"/>
                <a:gd name="T1" fmla="*/ 2 h 518"/>
                <a:gd name="T2" fmla="*/ 53 w 360"/>
                <a:gd name="T3" fmla="*/ 4 h 518"/>
                <a:gd name="T4" fmla="*/ 44 w 360"/>
                <a:gd name="T5" fmla="*/ 28 h 518"/>
                <a:gd name="T6" fmla="*/ 93 w 360"/>
                <a:gd name="T7" fmla="*/ 31 h 518"/>
                <a:gd name="T8" fmla="*/ 106 w 360"/>
                <a:gd name="T9" fmla="*/ 46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0" name="Freeform 10"/>
            <p:cNvSpPr>
              <a:spLocks/>
            </p:cNvSpPr>
            <p:nvPr/>
          </p:nvSpPr>
          <p:spPr bwMode="auto">
            <a:xfrm>
              <a:off x="1654" y="991"/>
              <a:ext cx="388" cy="476"/>
            </a:xfrm>
            <a:custGeom>
              <a:avLst/>
              <a:gdLst>
                <a:gd name="T0" fmla="*/ 0 w 360"/>
                <a:gd name="T1" fmla="*/ 15 h 518"/>
                <a:gd name="T2" fmla="*/ 243 w 360"/>
                <a:gd name="T3" fmla="*/ 36 h 518"/>
                <a:gd name="T4" fmla="*/ 204 w 360"/>
                <a:gd name="T5" fmla="*/ 228 h 518"/>
                <a:gd name="T6" fmla="*/ 430 w 360"/>
                <a:gd name="T7" fmla="*/ 250 h 518"/>
                <a:gd name="T8" fmla="*/ 486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1" name="Freeform 11"/>
            <p:cNvSpPr>
              <a:spLocks/>
            </p:cNvSpPr>
            <p:nvPr/>
          </p:nvSpPr>
          <p:spPr bwMode="auto">
            <a:xfrm rot="-3792202">
              <a:off x="1674" y="1653"/>
              <a:ext cx="304" cy="501"/>
            </a:xfrm>
            <a:custGeom>
              <a:avLst/>
              <a:gdLst>
                <a:gd name="T0" fmla="*/ 0 w 360"/>
                <a:gd name="T1" fmla="*/ 16 h 518"/>
                <a:gd name="T2" fmla="*/ 91 w 360"/>
                <a:gd name="T3" fmla="*/ 43 h 518"/>
                <a:gd name="T4" fmla="*/ 76 w 360"/>
                <a:gd name="T5" fmla="*/ 280 h 518"/>
                <a:gd name="T6" fmla="*/ 162 w 360"/>
                <a:gd name="T7" fmla="*/ 307 h 518"/>
                <a:gd name="T8" fmla="*/ 183 w 360"/>
                <a:gd name="T9" fmla="*/ 45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2" name="Freeform 12"/>
            <p:cNvSpPr>
              <a:spLocks/>
            </p:cNvSpPr>
            <p:nvPr/>
          </p:nvSpPr>
          <p:spPr bwMode="auto">
            <a:xfrm rot="1727943">
              <a:off x="2295" y="951"/>
              <a:ext cx="324" cy="355"/>
            </a:xfrm>
            <a:custGeom>
              <a:avLst/>
              <a:gdLst>
                <a:gd name="T0" fmla="*/ 0 w 360"/>
                <a:gd name="T1" fmla="*/ 5 h 518"/>
                <a:gd name="T2" fmla="*/ 118 w 360"/>
                <a:gd name="T3" fmla="*/ 11 h 518"/>
                <a:gd name="T4" fmla="*/ 99 w 360"/>
                <a:gd name="T5" fmla="*/ 71 h 518"/>
                <a:gd name="T6" fmla="*/ 208 w 360"/>
                <a:gd name="T7" fmla="*/ 77 h 518"/>
                <a:gd name="T8" fmla="*/ 237 w 360"/>
                <a:gd name="T9" fmla="*/ 11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4992688" y="1533525"/>
            <a:ext cx="1590675" cy="9747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Solarzelle</a:t>
            </a:r>
          </a:p>
        </p:txBody>
      </p:sp>
      <p:grpSp>
        <p:nvGrpSpPr>
          <p:cNvPr id="3077" name="Group 10"/>
          <p:cNvGrpSpPr>
            <a:grpSpLocks/>
          </p:cNvGrpSpPr>
          <p:nvPr/>
        </p:nvGrpSpPr>
        <p:grpSpPr bwMode="auto">
          <a:xfrm>
            <a:off x="6669088" y="1533525"/>
            <a:ext cx="1416050" cy="1031875"/>
            <a:chOff x="1392" y="576"/>
            <a:chExt cx="2822" cy="1980"/>
          </a:xfrm>
        </p:grpSpPr>
        <p:sp>
          <p:nvSpPr>
            <p:cNvPr id="3127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28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29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30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31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32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sp>
        <p:nvSpPr>
          <p:cNvPr id="3078" name="AutoShape 3"/>
          <p:cNvSpPr>
            <a:spLocks noChangeArrowheads="1"/>
          </p:cNvSpPr>
          <p:nvPr/>
        </p:nvSpPr>
        <p:spPr bwMode="auto">
          <a:xfrm>
            <a:off x="2582863" y="3000375"/>
            <a:ext cx="1563687" cy="9826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400"/>
              <a:t>Ventilator</a:t>
            </a:r>
          </a:p>
        </p:txBody>
      </p:sp>
      <p:grpSp>
        <p:nvGrpSpPr>
          <p:cNvPr id="3079" name="Group 2"/>
          <p:cNvGrpSpPr>
            <a:grpSpLocks/>
          </p:cNvGrpSpPr>
          <p:nvPr/>
        </p:nvGrpSpPr>
        <p:grpSpPr bwMode="auto">
          <a:xfrm>
            <a:off x="4208463" y="2992438"/>
            <a:ext cx="1487487" cy="1042987"/>
            <a:chOff x="3308" y="4068"/>
            <a:chExt cx="4257" cy="2769"/>
          </a:xfrm>
        </p:grpSpPr>
        <p:sp>
          <p:nvSpPr>
            <p:cNvPr id="3121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22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3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24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5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6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080" name="Group 2"/>
          <p:cNvGrpSpPr>
            <a:grpSpLocks/>
          </p:cNvGrpSpPr>
          <p:nvPr/>
        </p:nvGrpSpPr>
        <p:grpSpPr bwMode="auto">
          <a:xfrm>
            <a:off x="5784850" y="2967038"/>
            <a:ext cx="1014413" cy="1016000"/>
            <a:chOff x="783" y="8732"/>
            <a:chExt cx="3821" cy="3758"/>
          </a:xfrm>
        </p:grpSpPr>
        <p:sp>
          <p:nvSpPr>
            <p:cNvPr id="3088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89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0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1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2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3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4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5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6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7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8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99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00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01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02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03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04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105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6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7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8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9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0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1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2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3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4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5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6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7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8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9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0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842963" y="1498600"/>
            <a:ext cx="1022350" cy="1011238"/>
            <a:chOff x="1536" y="528"/>
            <a:chExt cx="2688" cy="2544"/>
          </a:xfrm>
        </p:grpSpPr>
        <p:sp>
          <p:nvSpPr>
            <p:cNvPr id="3083" name="Rectangle 3"/>
            <p:cNvSpPr>
              <a:spLocks noChangeArrowheads="1"/>
            </p:cNvSpPr>
            <p:nvPr/>
          </p:nvSpPr>
          <p:spPr bwMode="auto">
            <a:xfrm>
              <a:off x="1536" y="528"/>
              <a:ext cx="2688" cy="254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84" name="Oval 4"/>
            <p:cNvSpPr>
              <a:spLocks noChangeArrowheads="1"/>
            </p:cNvSpPr>
            <p:nvPr/>
          </p:nvSpPr>
          <p:spPr bwMode="auto">
            <a:xfrm>
              <a:off x="2603" y="1261"/>
              <a:ext cx="616" cy="6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85" name="AutoShape 5"/>
            <p:cNvSpPr>
              <a:spLocks noChangeArrowheads="1"/>
            </p:cNvSpPr>
            <p:nvPr/>
          </p:nvSpPr>
          <p:spPr bwMode="auto">
            <a:xfrm rot="3174349">
              <a:off x="3353" y="697"/>
              <a:ext cx="592" cy="825"/>
            </a:xfrm>
            <a:prstGeom prst="flowChartManualOperation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86" name="AutoShape 6"/>
            <p:cNvSpPr>
              <a:spLocks noChangeArrowheads="1"/>
            </p:cNvSpPr>
            <p:nvPr/>
          </p:nvSpPr>
          <p:spPr bwMode="auto">
            <a:xfrm rot="-3467264">
              <a:off x="1819" y="752"/>
              <a:ext cx="569" cy="815"/>
            </a:xfrm>
            <a:prstGeom prst="flowChartManualOperation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3087" name="AutoShape 7"/>
            <p:cNvSpPr>
              <a:spLocks noChangeArrowheads="1"/>
            </p:cNvSpPr>
            <p:nvPr/>
          </p:nvSpPr>
          <p:spPr bwMode="auto">
            <a:xfrm rot="-10792408">
              <a:off x="2644" y="2037"/>
              <a:ext cx="521" cy="884"/>
            </a:xfrm>
            <a:prstGeom prst="flowChartManualOperation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pic>
        <p:nvPicPr>
          <p:cNvPr id="89090" name="Picture 2" descr="SOLAR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4437063"/>
            <a:ext cx="2798763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/>
          <p:cNvGrpSpPr>
            <a:grpSpLocks/>
          </p:cNvGrpSpPr>
          <p:nvPr/>
        </p:nvGrpSpPr>
        <p:grpSpPr bwMode="auto">
          <a:xfrm>
            <a:off x="1536700" y="2051050"/>
            <a:ext cx="1035050" cy="1014413"/>
            <a:chOff x="4919" y="8742"/>
            <a:chExt cx="3820" cy="3759"/>
          </a:xfrm>
        </p:grpSpPr>
        <p:sp>
          <p:nvSpPr>
            <p:cNvPr id="4118" name="Rectangle 5"/>
            <p:cNvSpPr>
              <a:spLocks noChangeArrowheads="1"/>
            </p:cNvSpPr>
            <p:nvPr/>
          </p:nvSpPr>
          <p:spPr bwMode="auto">
            <a:xfrm>
              <a:off x="4919" y="8742"/>
              <a:ext cx="3820" cy="3759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 rot="-8103116">
              <a:off x="5098" y="10071"/>
              <a:ext cx="3158" cy="936"/>
            </a:xfrm>
            <a:prstGeom prst="flowChartOnlineStorag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20" name="Freeform 7"/>
            <p:cNvSpPr>
              <a:spLocks/>
            </p:cNvSpPr>
            <p:nvPr/>
          </p:nvSpPr>
          <p:spPr bwMode="auto">
            <a:xfrm>
              <a:off x="5220" y="9083"/>
              <a:ext cx="669" cy="660"/>
            </a:xfrm>
            <a:custGeom>
              <a:avLst/>
              <a:gdLst>
                <a:gd name="T0" fmla="*/ 669 w 669"/>
                <a:gd name="T1" fmla="*/ 0 h 660"/>
                <a:gd name="T2" fmla="*/ 360 w 669"/>
                <a:gd name="T3" fmla="*/ 52 h 660"/>
                <a:gd name="T4" fmla="*/ 240 w 669"/>
                <a:gd name="T5" fmla="*/ 105 h 660"/>
                <a:gd name="T6" fmla="*/ 86 w 669"/>
                <a:gd name="T7" fmla="*/ 220 h 660"/>
                <a:gd name="T8" fmla="*/ 0 w 669"/>
                <a:gd name="T9" fmla="*/ 660 h 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660">
                  <a:moveTo>
                    <a:pt x="669" y="0"/>
                  </a:moveTo>
                  <a:cubicBezTo>
                    <a:pt x="618" y="9"/>
                    <a:pt x="431" y="35"/>
                    <a:pt x="360" y="52"/>
                  </a:cubicBezTo>
                  <a:cubicBezTo>
                    <a:pt x="289" y="69"/>
                    <a:pt x="286" y="77"/>
                    <a:pt x="240" y="105"/>
                  </a:cubicBezTo>
                  <a:lnTo>
                    <a:pt x="86" y="220"/>
                  </a:lnTo>
                  <a:cubicBezTo>
                    <a:pt x="46" y="312"/>
                    <a:pt x="18" y="568"/>
                    <a:pt x="0" y="66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rot="-8130641">
              <a:off x="6289" y="9328"/>
              <a:ext cx="719" cy="2600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22" name="Freeform 9"/>
            <p:cNvSpPr>
              <a:spLocks/>
            </p:cNvSpPr>
            <p:nvPr/>
          </p:nvSpPr>
          <p:spPr bwMode="auto">
            <a:xfrm>
              <a:off x="7485" y="8895"/>
              <a:ext cx="263" cy="716"/>
            </a:xfrm>
            <a:custGeom>
              <a:avLst/>
              <a:gdLst>
                <a:gd name="T0" fmla="*/ 0 w 119"/>
                <a:gd name="T1" fmla="*/ 5104 h 372"/>
                <a:gd name="T2" fmla="*/ 2427 w 119"/>
                <a:gd name="T3" fmla="*/ 2059 h 372"/>
                <a:gd name="T4" fmla="*/ 2427 w 119"/>
                <a:gd name="T5" fmla="*/ 0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372">
                  <a:moveTo>
                    <a:pt x="0" y="372"/>
                  </a:moveTo>
                  <a:cubicBezTo>
                    <a:pt x="42" y="292"/>
                    <a:pt x="85" y="212"/>
                    <a:pt x="102" y="150"/>
                  </a:cubicBezTo>
                  <a:cubicBezTo>
                    <a:pt x="119" y="88"/>
                    <a:pt x="102" y="25"/>
                    <a:pt x="102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3" name="Freeform 10"/>
            <p:cNvSpPr>
              <a:spLocks/>
            </p:cNvSpPr>
            <p:nvPr/>
          </p:nvSpPr>
          <p:spPr bwMode="auto">
            <a:xfrm>
              <a:off x="7575" y="9024"/>
              <a:ext cx="591" cy="671"/>
            </a:xfrm>
            <a:custGeom>
              <a:avLst/>
              <a:gdLst>
                <a:gd name="T0" fmla="*/ 0 w 300"/>
                <a:gd name="T1" fmla="*/ 4347 h 360"/>
                <a:gd name="T2" fmla="*/ 4517 w 300"/>
                <a:gd name="T3" fmla="*/ 0 h 3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0" h="360">
                  <a:moveTo>
                    <a:pt x="0" y="360"/>
                  </a:moveTo>
                  <a:cubicBezTo>
                    <a:pt x="121" y="212"/>
                    <a:pt x="242" y="65"/>
                    <a:pt x="300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4" name="Freeform 11"/>
            <p:cNvSpPr>
              <a:spLocks/>
            </p:cNvSpPr>
            <p:nvPr/>
          </p:nvSpPr>
          <p:spPr bwMode="auto">
            <a:xfrm>
              <a:off x="7719" y="9349"/>
              <a:ext cx="705" cy="496"/>
            </a:xfrm>
            <a:custGeom>
              <a:avLst/>
              <a:gdLst>
                <a:gd name="T0" fmla="*/ 0 w 348"/>
                <a:gd name="T1" fmla="*/ 3526 h 258"/>
                <a:gd name="T2" fmla="*/ 5861 w 348"/>
                <a:gd name="T3" fmla="*/ 0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8" h="258">
                  <a:moveTo>
                    <a:pt x="0" y="258"/>
                  </a:moveTo>
                  <a:cubicBezTo>
                    <a:pt x="145" y="150"/>
                    <a:pt x="290" y="43"/>
                    <a:pt x="348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5" name="Line 12"/>
            <p:cNvSpPr>
              <a:spLocks noChangeShapeType="1"/>
            </p:cNvSpPr>
            <p:nvPr/>
          </p:nvSpPr>
          <p:spPr bwMode="auto">
            <a:xfrm>
              <a:off x="7101" y="9779"/>
              <a:ext cx="145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6" name="Line 13"/>
            <p:cNvSpPr>
              <a:spLocks noChangeShapeType="1"/>
            </p:cNvSpPr>
            <p:nvPr/>
          </p:nvSpPr>
          <p:spPr bwMode="auto">
            <a:xfrm>
              <a:off x="6908" y="10378"/>
              <a:ext cx="13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7" name="Line 14"/>
            <p:cNvSpPr>
              <a:spLocks noChangeShapeType="1"/>
            </p:cNvSpPr>
            <p:nvPr/>
          </p:nvSpPr>
          <p:spPr bwMode="auto">
            <a:xfrm>
              <a:off x="6495" y="10529"/>
              <a:ext cx="57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8" name="Freeform 15"/>
            <p:cNvSpPr>
              <a:spLocks/>
            </p:cNvSpPr>
            <p:nvPr/>
          </p:nvSpPr>
          <p:spPr bwMode="auto">
            <a:xfrm>
              <a:off x="6537" y="11055"/>
              <a:ext cx="1271" cy="6"/>
            </a:xfrm>
            <a:custGeom>
              <a:avLst/>
              <a:gdLst>
                <a:gd name="T0" fmla="*/ 0 w 1271"/>
                <a:gd name="T1" fmla="*/ 6 h 6"/>
                <a:gd name="T2" fmla="*/ 1271 w 1271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71" h="6">
                  <a:moveTo>
                    <a:pt x="0" y="6"/>
                  </a:moveTo>
                  <a:lnTo>
                    <a:pt x="1271" y="0"/>
                  </a:ln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5039193" y="2039310"/>
            <a:ext cx="1487488" cy="1041400"/>
            <a:chOff x="3308" y="4068"/>
            <a:chExt cx="4257" cy="2769"/>
          </a:xfrm>
        </p:grpSpPr>
        <p:sp>
          <p:nvSpPr>
            <p:cNvPr id="4112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13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4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15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6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7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01" name="AutoShape 3"/>
          <p:cNvSpPr>
            <a:spLocks noChangeArrowheads="1"/>
          </p:cNvSpPr>
          <p:nvPr/>
        </p:nvSpPr>
        <p:spPr bwMode="auto">
          <a:xfrm>
            <a:off x="2987675" y="2054225"/>
            <a:ext cx="1655763" cy="9826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2987675" y="2060575"/>
            <a:ext cx="1655763" cy="9763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 err="1"/>
              <a:t>Benzinmotor</a:t>
            </a:r>
            <a:endParaRPr lang="en-GB" alt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/>
          <p:cNvGrpSpPr>
            <a:grpSpLocks/>
          </p:cNvGrpSpPr>
          <p:nvPr/>
        </p:nvGrpSpPr>
        <p:grpSpPr bwMode="auto">
          <a:xfrm>
            <a:off x="1536700" y="2051050"/>
            <a:ext cx="1035050" cy="1014413"/>
            <a:chOff x="4919" y="8742"/>
            <a:chExt cx="3820" cy="3759"/>
          </a:xfrm>
        </p:grpSpPr>
        <p:sp>
          <p:nvSpPr>
            <p:cNvPr id="4118" name="Rectangle 5"/>
            <p:cNvSpPr>
              <a:spLocks noChangeArrowheads="1"/>
            </p:cNvSpPr>
            <p:nvPr/>
          </p:nvSpPr>
          <p:spPr bwMode="auto">
            <a:xfrm>
              <a:off x="4919" y="8742"/>
              <a:ext cx="3820" cy="3759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19" name="AutoShape 6"/>
            <p:cNvSpPr>
              <a:spLocks noChangeArrowheads="1"/>
            </p:cNvSpPr>
            <p:nvPr/>
          </p:nvSpPr>
          <p:spPr bwMode="auto">
            <a:xfrm rot="-8103116">
              <a:off x="5098" y="10071"/>
              <a:ext cx="3158" cy="936"/>
            </a:xfrm>
            <a:prstGeom prst="flowChartOnlineStorag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20" name="Freeform 7"/>
            <p:cNvSpPr>
              <a:spLocks/>
            </p:cNvSpPr>
            <p:nvPr/>
          </p:nvSpPr>
          <p:spPr bwMode="auto">
            <a:xfrm>
              <a:off x="5220" y="9083"/>
              <a:ext cx="669" cy="660"/>
            </a:xfrm>
            <a:custGeom>
              <a:avLst/>
              <a:gdLst>
                <a:gd name="T0" fmla="*/ 669 w 669"/>
                <a:gd name="T1" fmla="*/ 0 h 660"/>
                <a:gd name="T2" fmla="*/ 360 w 669"/>
                <a:gd name="T3" fmla="*/ 52 h 660"/>
                <a:gd name="T4" fmla="*/ 240 w 669"/>
                <a:gd name="T5" fmla="*/ 105 h 660"/>
                <a:gd name="T6" fmla="*/ 86 w 669"/>
                <a:gd name="T7" fmla="*/ 220 h 660"/>
                <a:gd name="T8" fmla="*/ 0 w 669"/>
                <a:gd name="T9" fmla="*/ 660 h 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660">
                  <a:moveTo>
                    <a:pt x="669" y="0"/>
                  </a:moveTo>
                  <a:cubicBezTo>
                    <a:pt x="618" y="9"/>
                    <a:pt x="431" y="35"/>
                    <a:pt x="360" y="52"/>
                  </a:cubicBezTo>
                  <a:cubicBezTo>
                    <a:pt x="289" y="69"/>
                    <a:pt x="286" y="77"/>
                    <a:pt x="240" y="105"/>
                  </a:cubicBezTo>
                  <a:lnTo>
                    <a:pt x="86" y="220"/>
                  </a:lnTo>
                  <a:cubicBezTo>
                    <a:pt x="46" y="312"/>
                    <a:pt x="18" y="568"/>
                    <a:pt x="0" y="66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1" name="AutoShape 8"/>
            <p:cNvSpPr>
              <a:spLocks noChangeArrowheads="1"/>
            </p:cNvSpPr>
            <p:nvPr/>
          </p:nvSpPr>
          <p:spPr bwMode="auto">
            <a:xfrm rot="-8130641">
              <a:off x="6289" y="9328"/>
              <a:ext cx="719" cy="2600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22" name="Freeform 9"/>
            <p:cNvSpPr>
              <a:spLocks/>
            </p:cNvSpPr>
            <p:nvPr/>
          </p:nvSpPr>
          <p:spPr bwMode="auto">
            <a:xfrm>
              <a:off x="7485" y="8895"/>
              <a:ext cx="263" cy="716"/>
            </a:xfrm>
            <a:custGeom>
              <a:avLst/>
              <a:gdLst>
                <a:gd name="T0" fmla="*/ 0 w 119"/>
                <a:gd name="T1" fmla="*/ 5104 h 372"/>
                <a:gd name="T2" fmla="*/ 2427 w 119"/>
                <a:gd name="T3" fmla="*/ 2059 h 372"/>
                <a:gd name="T4" fmla="*/ 2427 w 119"/>
                <a:gd name="T5" fmla="*/ 0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372">
                  <a:moveTo>
                    <a:pt x="0" y="372"/>
                  </a:moveTo>
                  <a:cubicBezTo>
                    <a:pt x="42" y="292"/>
                    <a:pt x="85" y="212"/>
                    <a:pt x="102" y="150"/>
                  </a:cubicBezTo>
                  <a:cubicBezTo>
                    <a:pt x="119" y="88"/>
                    <a:pt x="102" y="25"/>
                    <a:pt x="102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3" name="Freeform 10"/>
            <p:cNvSpPr>
              <a:spLocks/>
            </p:cNvSpPr>
            <p:nvPr/>
          </p:nvSpPr>
          <p:spPr bwMode="auto">
            <a:xfrm>
              <a:off x="7575" y="9024"/>
              <a:ext cx="591" cy="671"/>
            </a:xfrm>
            <a:custGeom>
              <a:avLst/>
              <a:gdLst>
                <a:gd name="T0" fmla="*/ 0 w 300"/>
                <a:gd name="T1" fmla="*/ 4347 h 360"/>
                <a:gd name="T2" fmla="*/ 4517 w 300"/>
                <a:gd name="T3" fmla="*/ 0 h 3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0" h="360">
                  <a:moveTo>
                    <a:pt x="0" y="360"/>
                  </a:moveTo>
                  <a:cubicBezTo>
                    <a:pt x="121" y="212"/>
                    <a:pt x="242" y="65"/>
                    <a:pt x="300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4" name="Freeform 11"/>
            <p:cNvSpPr>
              <a:spLocks/>
            </p:cNvSpPr>
            <p:nvPr/>
          </p:nvSpPr>
          <p:spPr bwMode="auto">
            <a:xfrm>
              <a:off x="7719" y="9349"/>
              <a:ext cx="705" cy="496"/>
            </a:xfrm>
            <a:custGeom>
              <a:avLst/>
              <a:gdLst>
                <a:gd name="T0" fmla="*/ 0 w 348"/>
                <a:gd name="T1" fmla="*/ 3526 h 258"/>
                <a:gd name="T2" fmla="*/ 5861 w 348"/>
                <a:gd name="T3" fmla="*/ 0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8" h="258">
                  <a:moveTo>
                    <a:pt x="0" y="258"/>
                  </a:moveTo>
                  <a:cubicBezTo>
                    <a:pt x="145" y="150"/>
                    <a:pt x="290" y="43"/>
                    <a:pt x="348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25" name="Line 12"/>
            <p:cNvSpPr>
              <a:spLocks noChangeShapeType="1"/>
            </p:cNvSpPr>
            <p:nvPr/>
          </p:nvSpPr>
          <p:spPr bwMode="auto">
            <a:xfrm>
              <a:off x="7101" y="9779"/>
              <a:ext cx="145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6" name="Line 13"/>
            <p:cNvSpPr>
              <a:spLocks noChangeShapeType="1"/>
            </p:cNvSpPr>
            <p:nvPr/>
          </p:nvSpPr>
          <p:spPr bwMode="auto">
            <a:xfrm>
              <a:off x="6908" y="10378"/>
              <a:ext cx="13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7" name="Line 14"/>
            <p:cNvSpPr>
              <a:spLocks noChangeShapeType="1"/>
            </p:cNvSpPr>
            <p:nvPr/>
          </p:nvSpPr>
          <p:spPr bwMode="auto">
            <a:xfrm>
              <a:off x="6495" y="10529"/>
              <a:ext cx="57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8" name="Freeform 15"/>
            <p:cNvSpPr>
              <a:spLocks/>
            </p:cNvSpPr>
            <p:nvPr/>
          </p:nvSpPr>
          <p:spPr bwMode="auto">
            <a:xfrm>
              <a:off x="6537" y="11055"/>
              <a:ext cx="1271" cy="6"/>
            </a:xfrm>
            <a:custGeom>
              <a:avLst/>
              <a:gdLst>
                <a:gd name="T0" fmla="*/ 0 w 1271"/>
                <a:gd name="T1" fmla="*/ 6 h 6"/>
                <a:gd name="T2" fmla="*/ 1271 w 1271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71" h="6">
                  <a:moveTo>
                    <a:pt x="0" y="6"/>
                  </a:moveTo>
                  <a:lnTo>
                    <a:pt x="1271" y="0"/>
                  </a:ln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5940425" y="1524000"/>
            <a:ext cx="1487488" cy="1041400"/>
            <a:chOff x="3308" y="4068"/>
            <a:chExt cx="4257" cy="2769"/>
          </a:xfrm>
        </p:grpSpPr>
        <p:sp>
          <p:nvSpPr>
            <p:cNvPr id="4112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13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4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15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6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7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00" name="Group 11"/>
          <p:cNvGrpSpPr>
            <a:grpSpLocks/>
          </p:cNvGrpSpPr>
          <p:nvPr/>
        </p:nvGrpSpPr>
        <p:grpSpPr bwMode="auto">
          <a:xfrm>
            <a:off x="5934075" y="2851150"/>
            <a:ext cx="1420813" cy="1003300"/>
            <a:chOff x="1440" y="528"/>
            <a:chExt cx="3264" cy="2352"/>
          </a:xfrm>
        </p:grpSpPr>
        <p:sp>
          <p:nvSpPr>
            <p:cNvPr id="4105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4106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7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108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4110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11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109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01" name="AutoShape 3"/>
          <p:cNvSpPr>
            <a:spLocks noChangeArrowheads="1"/>
          </p:cNvSpPr>
          <p:nvPr/>
        </p:nvSpPr>
        <p:spPr bwMode="auto">
          <a:xfrm>
            <a:off x="2987675" y="2054225"/>
            <a:ext cx="1655763" cy="9826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2987675" y="2060575"/>
            <a:ext cx="1655763" cy="9763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Benzinmotor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4859338" y="1662113"/>
            <a:ext cx="936625" cy="7651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50%</a:t>
            </a:r>
          </a:p>
        </p:txBody>
      </p:sp>
      <p:sp>
        <p:nvSpPr>
          <p:cNvPr id="32" name="WordArt 30"/>
          <p:cNvSpPr>
            <a:spLocks noChangeArrowheads="1" noChangeShapeType="1" noTextEdit="1"/>
          </p:cNvSpPr>
          <p:nvPr/>
        </p:nvSpPr>
        <p:spPr bwMode="auto">
          <a:xfrm>
            <a:off x="4873625" y="2957513"/>
            <a:ext cx="936625" cy="7651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4370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1536700" y="2051050"/>
            <a:ext cx="1035050" cy="1014413"/>
            <a:chOff x="4919" y="8742"/>
            <a:chExt cx="3820" cy="3759"/>
          </a:xfrm>
        </p:grpSpPr>
        <p:sp>
          <p:nvSpPr>
            <p:cNvPr id="5167" name="Rectangle 5"/>
            <p:cNvSpPr>
              <a:spLocks noChangeArrowheads="1"/>
            </p:cNvSpPr>
            <p:nvPr/>
          </p:nvSpPr>
          <p:spPr bwMode="auto">
            <a:xfrm>
              <a:off x="4919" y="8742"/>
              <a:ext cx="3820" cy="3759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68" name="AutoShape 6"/>
            <p:cNvSpPr>
              <a:spLocks noChangeArrowheads="1"/>
            </p:cNvSpPr>
            <p:nvPr/>
          </p:nvSpPr>
          <p:spPr bwMode="auto">
            <a:xfrm rot="-8103116">
              <a:off x="5098" y="10071"/>
              <a:ext cx="3158" cy="936"/>
            </a:xfrm>
            <a:prstGeom prst="flowChartOnlineStorag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69" name="Freeform 7"/>
            <p:cNvSpPr>
              <a:spLocks/>
            </p:cNvSpPr>
            <p:nvPr/>
          </p:nvSpPr>
          <p:spPr bwMode="auto">
            <a:xfrm>
              <a:off x="5220" y="9083"/>
              <a:ext cx="669" cy="660"/>
            </a:xfrm>
            <a:custGeom>
              <a:avLst/>
              <a:gdLst>
                <a:gd name="T0" fmla="*/ 669 w 669"/>
                <a:gd name="T1" fmla="*/ 0 h 660"/>
                <a:gd name="T2" fmla="*/ 360 w 669"/>
                <a:gd name="T3" fmla="*/ 52 h 660"/>
                <a:gd name="T4" fmla="*/ 240 w 669"/>
                <a:gd name="T5" fmla="*/ 105 h 660"/>
                <a:gd name="T6" fmla="*/ 86 w 669"/>
                <a:gd name="T7" fmla="*/ 220 h 660"/>
                <a:gd name="T8" fmla="*/ 0 w 669"/>
                <a:gd name="T9" fmla="*/ 660 h 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660">
                  <a:moveTo>
                    <a:pt x="669" y="0"/>
                  </a:moveTo>
                  <a:cubicBezTo>
                    <a:pt x="618" y="9"/>
                    <a:pt x="431" y="35"/>
                    <a:pt x="360" y="52"/>
                  </a:cubicBezTo>
                  <a:cubicBezTo>
                    <a:pt x="289" y="69"/>
                    <a:pt x="286" y="77"/>
                    <a:pt x="240" y="105"/>
                  </a:cubicBezTo>
                  <a:lnTo>
                    <a:pt x="86" y="220"/>
                  </a:lnTo>
                  <a:cubicBezTo>
                    <a:pt x="46" y="312"/>
                    <a:pt x="18" y="568"/>
                    <a:pt x="0" y="66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70" name="AutoShape 8"/>
            <p:cNvSpPr>
              <a:spLocks noChangeArrowheads="1"/>
            </p:cNvSpPr>
            <p:nvPr/>
          </p:nvSpPr>
          <p:spPr bwMode="auto">
            <a:xfrm rot="-8130641">
              <a:off x="6289" y="9328"/>
              <a:ext cx="719" cy="2600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71" name="Freeform 9"/>
            <p:cNvSpPr>
              <a:spLocks/>
            </p:cNvSpPr>
            <p:nvPr/>
          </p:nvSpPr>
          <p:spPr bwMode="auto">
            <a:xfrm>
              <a:off x="7485" y="8895"/>
              <a:ext cx="263" cy="716"/>
            </a:xfrm>
            <a:custGeom>
              <a:avLst/>
              <a:gdLst>
                <a:gd name="T0" fmla="*/ 0 w 119"/>
                <a:gd name="T1" fmla="*/ 5104 h 372"/>
                <a:gd name="T2" fmla="*/ 2427 w 119"/>
                <a:gd name="T3" fmla="*/ 2059 h 372"/>
                <a:gd name="T4" fmla="*/ 2427 w 119"/>
                <a:gd name="T5" fmla="*/ 0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372">
                  <a:moveTo>
                    <a:pt x="0" y="372"/>
                  </a:moveTo>
                  <a:cubicBezTo>
                    <a:pt x="42" y="292"/>
                    <a:pt x="85" y="212"/>
                    <a:pt x="102" y="150"/>
                  </a:cubicBezTo>
                  <a:cubicBezTo>
                    <a:pt x="119" y="88"/>
                    <a:pt x="102" y="25"/>
                    <a:pt x="102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72" name="Freeform 10"/>
            <p:cNvSpPr>
              <a:spLocks/>
            </p:cNvSpPr>
            <p:nvPr/>
          </p:nvSpPr>
          <p:spPr bwMode="auto">
            <a:xfrm>
              <a:off x="7575" y="9024"/>
              <a:ext cx="591" cy="671"/>
            </a:xfrm>
            <a:custGeom>
              <a:avLst/>
              <a:gdLst>
                <a:gd name="T0" fmla="*/ 0 w 300"/>
                <a:gd name="T1" fmla="*/ 4347 h 360"/>
                <a:gd name="T2" fmla="*/ 4517 w 300"/>
                <a:gd name="T3" fmla="*/ 0 h 3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0" h="360">
                  <a:moveTo>
                    <a:pt x="0" y="360"/>
                  </a:moveTo>
                  <a:cubicBezTo>
                    <a:pt x="121" y="212"/>
                    <a:pt x="242" y="65"/>
                    <a:pt x="300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73" name="Freeform 11"/>
            <p:cNvSpPr>
              <a:spLocks/>
            </p:cNvSpPr>
            <p:nvPr/>
          </p:nvSpPr>
          <p:spPr bwMode="auto">
            <a:xfrm>
              <a:off x="7719" y="9349"/>
              <a:ext cx="705" cy="496"/>
            </a:xfrm>
            <a:custGeom>
              <a:avLst/>
              <a:gdLst>
                <a:gd name="T0" fmla="*/ 0 w 348"/>
                <a:gd name="T1" fmla="*/ 3526 h 258"/>
                <a:gd name="T2" fmla="*/ 5861 w 348"/>
                <a:gd name="T3" fmla="*/ 0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8" h="258">
                  <a:moveTo>
                    <a:pt x="0" y="258"/>
                  </a:moveTo>
                  <a:cubicBezTo>
                    <a:pt x="145" y="150"/>
                    <a:pt x="290" y="43"/>
                    <a:pt x="348" y="0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74" name="Line 12"/>
            <p:cNvSpPr>
              <a:spLocks noChangeShapeType="1"/>
            </p:cNvSpPr>
            <p:nvPr/>
          </p:nvSpPr>
          <p:spPr bwMode="auto">
            <a:xfrm>
              <a:off x="7101" y="9779"/>
              <a:ext cx="145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5" name="Line 13"/>
            <p:cNvSpPr>
              <a:spLocks noChangeShapeType="1"/>
            </p:cNvSpPr>
            <p:nvPr/>
          </p:nvSpPr>
          <p:spPr bwMode="auto">
            <a:xfrm>
              <a:off x="6908" y="10378"/>
              <a:ext cx="13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6" name="Line 14"/>
            <p:cNvSpPr>
              <a:spLocks noChangeShapeType="1"/>
            </p:cNvSpPr>
            <p:nvPr/>
          </p:nvSpPr>
          <p:spPr bwMode="auto">
            <a:xfrm>
              <a:off x="6495" y="10529"/>
              <a:ext cx="57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7" name="Freeform 15"/>
            <p:cNvSpPr>
              <a:spLocks/>
            </p:cNvSpPr>
            <p:nvPr/>
          </p:nvSpPr>
          <p:spPr bwMode="auto">
            <a:xfrm>
              <a:off x="6537" y="11055"/>
              <a:ext cx="1271" cy="6"/>
            </a:xfrm>
            <a:custGeom>
              <a:avLst/>
              <a:gdLst>
                <a:gd name="T0" fmla="*/ 0 w 1271"/>
                <a:gd name="T1" fmla="*/ 6 h 6"/>
                <a:gd name="T2" fmla="*/ 1271 w 1271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71" h="6">
                  <a:moveTo>
                    <a:pt x="0" y="6"/>
                  </a:moveTo>
                  <a:lnTo>
                    <a:pt x="1271" y="0"/>
                  </a:ln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123" name="Group 11"/>
          <p:cNvGrpSpPr>
            <a:grpSpLocks/>
          </p:cNvGrpSpPr>
          <p:nvPr/>
        </p:nvGrpSpPr>
        <p:grpSpPr bwMode="auto">
          <a:xfrm>
            <a:off x="4914900" y="2078038"/>
            <a:ext cx="1422400" cy="1003300"/>
            <a:chOff x="1440" y="528"/>
            <a:chExt cx="3264" cy="2352"/>
          </a:xfrm>
        </p:grpSpPr>
        <p:sp>
          <p:nvSpPr>
            <p:cNvPr id="5160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61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62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163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5165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166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164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2987675" y="2054225"/>
            <a:ext cx="1655763" cy="9826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2987675" y="2060575"/>
            <a:ext cx="1655763" cy="9763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 err="1" smtClean="0"/>
              <a:t>Öl-Heizung</a:t>
            </a:r>
            <a:endParaRPr lang="en-GB" altLang="de-DE" sz="2000" dirty="0"/>
          </a:p>
        </p:txBody>
      </p:sp>
      <p:grpSp>
        <p:nvGrpSpPr>
          <p:cNvPr id="5126" name="Group 2"/>
          <p:cNvGrpSpPr>
            <a:grpSpLocks/>
          </p:cNvGrpSpPr>
          <p:nvPr/>
        </p:nvGrpSpPr>
        <p:grpSpPr bwMode="auto">
          <a:xfrm>
            <a:off x="6454775" y="2079625"/>
            <a:ext cx="1014413" cy="1016000"/>
            <a:chOff x="783" y="8732"/>
            <a:chExt cx="3821" cy="3758"/>
          </a:xfrm>
        </p:grpSpPr>
        <p:sp>
          <p:nvSpPr>
            <p:cNvPr id="5127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28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29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0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1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2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3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4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5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6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7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8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9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0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1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2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3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4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5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6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7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8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9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0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1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2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7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8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9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19271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11"/>
          <p:cNvGrpSpPr>
            <a:grpSpLocks/>
          </p:cNvGrpSpPr>
          <p:nvPr/>
        </p:nvGrpSpPr>
        <p:grpSpPr bwMode="auto">
          <a:xfrm>
            <a:off x="4914900" y="2078038"/>
            <a:ext cx="1422400" cy="1003300"/>
            <a:chOff x="1440" y="528"/>
            <a:chExt cx="3264" cy="2352"/>
          </a:xfrm>
        </p:grpSpPr>
        <p:sp>
          <p:nvSpPr>
            <p:cNvPr id="5160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61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62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163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5165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166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164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2987675" y="2054225"/>
            <a:ext cx="1655763" cy="9826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2987675" y="2060575"/>
            <a:ext cx="1655763" cy="9763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 err="1" smtClean="0"/>
              <a:t>Elektro</a:t>
            </a:r>
            <a:r>
              <a:rPr lang="en-GB" altLang="de-DE" sz="2000" dirty="0" smtClean="0"/>
              <a:t>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 dirty="0" err="1" smtClean="0"/>
              <a:t>Heizung</a:t>
            </a:r>
            <a:endParaRPr lang="en-GB" altLang="de-DE" sz="2000" dirty="0"/>
          </a:p>
        </p:txBody>
      </p:sp>
      <p:grpSp>
        <p:nvGrpSpPr>
          <p:cNvPr id="5126" name="Group 2"/>
          <p:cNvGrpSpPr>
            <a:grpSpLocks/>
          </p:cNvGrpSpPr>
          <p:nvPr/>
        </p:nvGrpSpPr>
        <p:grpSpPr bwMode="auto">
          <a:xfrm>
            <a:off x="6454775" y="2079625"/>
            <a:ext cx="1014413" cy="1016000"/>
            <a:chOff x="783" y="8732"/>
            <a:chExt cx="3821" cy="3758"/>
          </a:xfrm>
        </p:grpSpPr>
        <p:sp>
          <p:nvSpPr>
            <p:cNvPr id="5127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28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29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0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1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2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3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4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5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6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7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8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39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0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1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2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3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5144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5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6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7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8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9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0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1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2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7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8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9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8" name="Group 10"/>
          <p:cNvGrpSpPr>
            <a:grpSpLocks/>
          </p:cNvGrpSpPr>
          <p:nvPr/>
        </p:nvGrpSpPr>
        <p:grpSpPr bwMode="auto">
          <a:xfrm>
            <a:off x="1259632" y="2063750"/>
            <a:ext cx="1416050" cy="1031875"/>
            <a:chOff x="1392" y="576"/>
            <a:chExt cx="2822" cy="1980"/>
          </a:xfrm>
        </p:grpSpPr>
        <p:sp>
          <p:nvSpPr>
            <p:cNvPr id="59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0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2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3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1"/>
          <p:cNvGrpSpPr>
            <a:grpSpLocks/>
          </p:cNvGrpSpPr>
          <p:nvPr/>
        </p:nvGrpSpPr>
        <p:grpSpPr bwMode="auto">
          <a:xfrm>
            <a:off x="5835650" y="2851150"/>
            <a:ext cx="1422400" cy="1003300"/>
            <a:chOff x="1440" y="528"/>
            <a:chExt cx="3264" cy="2352"/>
          </a:xfrm>
        </p:grpSpPr>
        <p:sp>
          <p:nvSpPr>
            <p:cNvPr id="6203" name="AutoShape 3"/>
            <p:cNvSpPr>
              <a:spLocks noChangeArrowheads="1"/>
            </p:cNvSpPr>
            <p:nvPr/>
          </p:nvSpPr>
          <p:spPr bwMode="auto">
            <a:xfrm>
              <a:off x="1440" y="528"/>
              <a:ext cx="3264" cy="2352"/>
            </a:xfrm>
            <a:prstGeom prst="homePlate">
              <a:avLst>
                <a:gd name="adj" fmla="val 3469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204" name="Freeform 4"/>
            <p:cNvSpPr>
              <a:spLocks/>
            </p:cNvSpPr>
            <p:nvPr/>
          </p:nvSpPr>
          <p:spPr bwMode="auto">
            <a:xfrm>
              <a:off x="2413" y="769"/>
              <a:ext cx="728" cy="1353"/>
            </a:xfrm>
            <a:custGeom>
              <a:avLst/>
              <a:gdLst>
                <a:gd name="T0" fmla="*/ 81 w 1290"/>
                <a:gd name="T1" fmla="*/ 0 h 2140"/>
                <a:gd name="T2" fmla="*/ 84 w 1290"/>
                <a:gd name="T3" fmla="*/ 22 h 2140"/>
                <a:gd name="T4" fmla="*/ 89 w 1290"/>
                <a:gd name="T5" fmla="*/ 44 h 2140"/>
                <a:gd name="T6" fmla="*/ 98 w 1290"/>
                <a:gd name="T7" fmla="*/ 91 h 2140"/>
                <a:gd name="T8" fmla="*/ 107 w 1290"/>
                <a:gd name="T9" fmla="*/ 125 h 2140"/>
                <a:gd name="T10" fmla="*/ 113 w 1290"/>
                <a:gd name="T11" fmla="*/ 159 h 2140"/>
                <a:gd name="T12" fmla="*/ 117 w 1290"/>
                <a:gd name="T13" fmla="*/ 168 h 2140"/>
                <a:gd name="T14" fmla="*/ 121 w 1290"/>
                <a:gd name="T15" fmla="*/ 176 h 2140"/>
                <a:gd name="T16" fmla="*/ 125 w 1290"/>
                <a:gd name="T17" fmla="*/ 190 h 2140"/>
                <a:gd name="T18" fmla="*/ 130 w 1290"/>
                <a:gd name="T19" fmla="*/ 209 h 2140"/>
                <a:gd name="T20" fmla="*/ 124 w 1290"/>
                <a:gd name="T21" fmla="*/ 271 h 2140"/>
                <a:gd name="T22" fmla="*/ 120 w 1290"/>
                <a:gd name="T23" fmla="*/ 283 h 2140"/>
                <a:gd name="T24" fmla="*/ 113 w 1290"/>
                <a:gd name="T25" fmla="*/ 296 h 2140"/>
                <a:gd name="T26" fmla="*/ 98 w 1290"/>
                <a:gd name="T27" fmla="*/ 328 h 2140"/>
                <a:gd name="T28" fmla="*/ 91 w 1290"/>
                <a:gd name="T29" fmla="*/ 340 h 2140"/>
                <a:gd name="T30" fmla="*/ 63 w 1290"/>
                <a:gd name="T31" fmla="*/ 339 h 2140"/>
                <a:gd name="T32" fmla="*/ 44 w 1290"/>
                <a:gd name="T33" fmla="*/ 338 h 2140"/>
                <a:gd name="T34" fmla="*/ 34 w 1290"/>
                <a:gd name="T35" fmla="*/ 339 h 2140"/>
                <a:gd name="T36" fmla="*/ 40 w 1290"/>
                <a:gd name="T37" fmla="*/ 319 h 2140"/>
                <a:gd name="T38" fmla="*/ 45 w 1290"/>
                <a:gd name="T39" fmla="*/ 293 h 2140"/>
                <a:gd name="T40" fmla="*/ 44 w 1290"/>
                <a:gd name="T41" fmla="*/ 280 h 2140"/>
                <a:gd name="T42" fmla="*/ 37 w 1290"/>
                <a:gd name="T43" fmla="*/ 265 h 2140"/>
                <a:gd name="T44" fmla="*/ 24 w 1290"/>
                <a:gd name="T45" fmla="*/ 238 h 2140"/>
                <a:gd name="T46" fmla="*/ 13 w 1290"/>
                <a:gd name="T47" fmla="*/ 212 h 2140"/>
                <a:gd name="T48" fmla="*/ 3 w 1290"/>
                <a:gd name="T49" fmla="*/ 190 h 2140"/>
                <a:gd name="T50" fmla="*/ 0 w 1290"/>
                <a:gd name="T51" fmla="*/ 164 h 2140"/>
                <a:gd name="T52" fmla="*/ 8 w 1290"/>
                <a:gd name="T53" fmla="*/ 132 h 2140"/>
                <a:gd name="T54" fmla="*/ 21 w 1290"/>
                <a:gd name="T55" fmla="*/ 98 h 2140"/>
                <a:gd name="T56" fmla="*/ 36 w 1290"/>
                <a:gd name="T57" fmla="*/ 69 h 2140"/>
                <a:gd name="T58" fmla="*/ 42 w 1290"/>
                <a:gd name="T59" fmla="*/ 58 h 2140"/>
                <a:gd name="T60" fmla="*/ 49 w 1290"/>
                <a:gd name="T61" fmla="*/ 45 h 2140"/>
                <a:gd name="T62" fmla="*/ 55 w 1290"/>
                <a:gd name="T63" fmla="*/ 35 h 2140"/>
                <a:gd name="T64" fmla="*/ 66 w 1290"/>
                <a:gd name="T65" fmla="*/ 22 h 2140"/>
                <a:gd name="T66" fmla="*/ 73 w 1290"/>
                <a:gd name="T67" fmla="*/ 11 h 2140"/>
                <a:gd name="T68" fmla="*/ 81 w 1290"/>
                <a:gd name="T69" fmla="*/ 0 h 2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0" h="2140">
                  <a:moveTo>
                    <a:pt x="798" y="0"/>
                  </a:moveTo>
                  <a:lnTo>
                    <a:pt x="828" y="138"/>
                  </a:lnTo>
                  <a:lnTo>
                    <a:pt x="876" y="276"/>
                  </a:lnTo>
                  <a:lnTo>
                    <a:pt x="960" y="570"/>
                  </a:lnTo>
                  <a:cubicBezTo>
                    <a:pt x="991" y="641"/>
                    <a:pt x="1025" y="709"/>
                    <a:pt x="1059" y="778"/>
                  </a:cubicBezTo>
                  <a:cubicBezTo>
                    <a:pt x="1073" y="846"/>
                    <a:pt x="1095" y="963"/>
                    <a:pt x="1112" y="996"/>
                  </a:cubicBezTo>
                  <a:cubicBezTo>
                    <a:pt x="1129" y="1029"/>
                    <a:pt x="1130" y="1012"/>
                    <a:pt x="1157" y="1048"/>
                  </a:cubicBezTo>
                  <a:cubicBezTo>
                    <a:pt x="1222" y="1135"/>
                    <a:pt x="1121" y="1025"/>
                    <a:pt x="1194" y="1101"/>
                  </a:cubicBezTo>
                  <a:cubicBezTo>
                    <a:pt x="1206" y="1133"/>
                    <a:pt x="1224" y="1161"/>
                    <a:pt x="1239" y="1191"/>
                  </a:cubicBezTo>
                  <a:cubicBezTo>
                    <a:pt x="1258" y="1228"/>
                    <a:pt x="1264" y="1272"/>
                    <a:pt x="1277" y="1311"/>
                  </a:cubicBezTo>
                  <a:cubicBezTo>
                    <a:pt x="1290" y="1469"/>
                    <a:pt x="1277" y="1560"/>
                    <a:pt x="1217" y="1693"/>
                  </a:cubicBezTo>
                  <a:cubicBezTo>
                    <a:pt x="1182" y="1770"/>
                    <a:pt x="1224" y="1709"/>
                    <a:pt x="1179" y="1768"/>
                  </a:cubicBezTo>
                  <a:cubicBezTo>
                    <a:pt x="1169" y="1801"/>
                    <a:pt x="1140" y="1832"/>
                    <a:pt x="1112" y="1851"/>
                  </a:cubicBezTo>
                  <a:cubicBezTo>
                    <a:pt x="1065" y="1922"/>
                    <a:pt x="1017" y="1988"/>
                    <a:pt x="962" y="2053"/>
                  </a:cubicBezTo>
                  <a:cubicBezTo>
                    <a:pt x="941" y="2078"/>
                    <a:pt x="909" y="2100"/>
                    <a:pt x="894" y="2128"/>
                  </a:cubicBezTo>
                  <a:cubicBezTo>
                    <a:pt x="791" y="2134"/>
                    <a:pt x="723" y="2106"/>
                    <a:pt x="624" y="2121"/>
                  </a:cubicBezTo>
                  <a:cubicBezTo>
                    <a:pt x="571" y="2098"/>
                    <a:pt x="489" y="2118"/>
                    <a:pt x="437" y="2113"/>
                  </a:cubicBezTo>
                  <a:cubicBezTo>
                    <a:pt x="388" y="2108"/>
                    <a:pt x="340" y="2140"/>
                    <a:pt x="332" y="2121"/>
                  </a:cubicBezTo>
                  <a:lnTo>
                    <a:pt x="390" y="1998"/>
                  </a:lnTo>
                  <a:lnTo>
                    <a:pt x="444" y="1836"/>
                  </a:lnTo>
                  <a:lnTo>
                    <a:pt x="438" y="1752"/>
                  </a:lnTo>
                  <a:lnTo>
                    <a:pt x="366" y="1656"/>
                  </a:lnTo>
                  <a:lnTo>
                    <a:pt x="240" y="1488"/>
                  </a:lnTo>
                  <a:lnTo>
                    <a:pt x="126" y="1332"/>
                  </a:lnTo>
                  <a:lnTo>
                    <a:pt x="36" y="1188"/>
                  </a:lnTo>
                  <a:lnTo>
                    <a:pt x="0" y="1026"/>
                  </a:lnTo>
                  <a:lnTo>
                    <a:pt x="78" y="822"/>
                  </a:lnTo>
                  <a:lnTo>
                    <a:pt x="210" y="612"/>
                  </a:lnTo>
                  <a:lnTo>
                    <a:pt x="348" y="432"/>
                  </a:lnTo>
                  <a:lnTo>
                    <a:pt x="414" y="366"/>
                  </a:lnTo>
                  <a:lnTo>
                    <a:pt x="480" y="282"/>
                  </a:lnTo>
                  <a:lnTo>
                    <a:pt x="540" y="222"/>
                  </a:lnTo>
                  <a:lnTo>
                    <a:pt x="648" y="138"/>
                  </a:lnTo>
                  <a:lnTo>
                    <a:pt x="726" y="6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5" name="Line 5"/>
            <p:cNvSpPr>
              <a:spLocks noChangeShapeType="1"/>
            </p:cNvSpPr>
            <p:nvPr/>
          </p:nvSpPr>
          <p:spPr bwMode="auto">
            <a:xfrm>
              <a:off x="1461" y="2116"/>
              <a:ext cx="2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206" name="Group 6"/>
            <p:cNvGrpSpPr>
              <a:grpSpLocks/>
            </p:cNvGrpSpPr>
            <p:nvPr/>
          </p:nvGrpSpPr>
          <p:grpSpPr bwMode="auto">
            <a:xfrm>
              <a:off x="2528" y="1136"/>
              <a:ext cx="526" cy="980"/>
              <a:chOff x="2985" y="9717"/>
              <a:chExt cx="933" cy="1551"/>
            </a:xfrm>
          </p:grpSpPr>
          <p:sp>
            <p:nvSpPr>
              <p:cNvPr id="6208" name="Freeform 7"/>
              <p:cNvSpPr>
                <a:spLocks/>
              </p:cNvSpPr>
              <p:nvPr/>
            </p:nvSpPr>
            <p:spPr bwMode="auto">
              <a:xfrm>
                <a:off x="2985" y="9717"/>
                <a:ext cx="427" cy="1551"/>
              </a:xfrm>
              <a:custGeom>
                <a:avLst/>
                <a:gdLst>
                  <a:gd name="T0" fmla="*/ 6678 w 169"/>
                  <a:gd name="T1" fmla="*/ 0 h 720"/>
                  <a:gd name="T2" fmla="*/ 83 w 169"/>
                  <a:gd name="T3" fmla="*/ 5170 h 720"/>
                  <a:gd name="T4" fmla="*/ 6193 w 169"/>
                  <a:gd name="T5" fmla="*/ 11365 h 720"/>
                  <a:gd name="T6" fmla="*/ 4245 w 169"/>
                  <a:gd name="T7" fmla="*/ 15504 h 7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9" h="720">
                    <a:moveTo>
                      <a:pt x="164" y="0"/>
                    </a:moveTo>
                    <a:cubicBezTo>
                      <a:pt x="84" y="76"/>
                      <a:pt x="4" y="152"/>
                      <a:pt x="2" y="240"/>
                    </a:cubicBezTo>
                    <a:cubicBezTo>
                      <a:pt x="0" y="328"/>
                      <a:pt x="135" y="448"/>
                      <a:pt x="152" y="528"/>
                    </a:cubicBezTo>
                    <a:cubicBezTo>
                      <a:pt x="169" y="608"/>
                      <a:pt x="136" y="664"/>
                      <a:pt x="104" y="72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09" name="Freeform 8"/>
              <p:cNvSpPr>
                <a:spLocks/>
              </p:cNvSpPr>
              <p:nvPr/>
            </p:nvSpPr>
            <p:spPr bwMode="auto">
              <a:xfrm>
                <a:off x="3420" y="9720"/>
                <a:ext cx="498" cy="1526"/>
              </a:xfrm>
              <a:custGeom>
                <a:avLst/>
                <a:gdLst>
                  <a:gd name="T0" fmla="*/ 0 w 498"/>
                  <a:gd name="T1" fmla="*/ 0 h 1526"/>
                  <a:gd name="T2" fmla="*/ 210 w 498"/>
                  <a:gd name="T3" fmla="*/ 564 h 1526"/>
                  <a:gd name="T4" fmla="*/ 338 w 498"/>
                  <a:gd name="T5" fmla="*/ 745 h 1526"/>
                  <a:gd name="T6" fmla="*/ 466 w 498"/>
                  <a:gd name="T7" fmla="*/ 1066 h 1526"/>
                  <a:gd name="T8" fmla="*/ 146 w 498"/>
                  <a:gd name="T9" fmla="*/ 1526 h 1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8" h="1526">
                    <a:moveTo>
                      <a:pt x="0" y="0"/>
                    </a:moveTo>
                    <a:cubicBezTo>
                      <a:pt x="34" y="94"/>
                      <a:pt x="154" y="440"/>
                      <a:pt x="210" y="564"/>
                    </a:cubicBezTo>
                    <a:cubicBezTo>
                      <a:pt x="266" y="688"/>
                      <a:pt x="296" y="662"/>
                      <a:pt x="338" y="745"/>
                    </a:cubicBezTo>
                    <a:cubicBezTo>
                      <a:pt x="381" y="829"/>
                      <a:pt x="498" y="936"/>
                      <a:pt x="466" y="1066"/>
                    </a:cubicBezTo>
                    <a:cubicBezTo>
                      <a:pt x="434" y="1196"/>
                      <a:pt x="289" y="1360"/>
                      <a:pt x="146" y="152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207" name="Freeform 9"/>
            <p:cNvSpPr>
              <a:spLocks/>
            </p:cNvSpPr>
            <p:nvPr/>
          </p:nvSpPr>
          <p:spPr bwMode="auto">
            <a:xfrm>
              <a:off x="2531" y="1114"/>
              <a:ext cx="511" cy="994"/>
            </a:xfrm>
            <a:custGeom>
              <a:avLst/>
              <a:gdLst>
                <a:gd name="T0" fmla="*/ 57 w 906"/>
                <a:gd name="T1" fmla="*/ 250 h 1572"/>
                <a:gd name="T2" fmla="*/ 70 w 906"/>
                <a:gd name="T3" fmla="*/ 226 h 1572"/>
                <a:gd name="T4" fmla="*/ 84 w 906"/>
                <a:gd name="T5" fmla="*/ 197 h 1572"/>
                <a:gd name="T6" fmla="*/ 91 w 906"/>
                <a:gd name="T7" fmla="*/ 167 h 1572"/>
                <a:gd name="T8" fmla="*/ 90 w 906"/>
                <a:gd name="T9" fmla="*/ 154 h 1572"/>
                <a:gd name="T10" fmla="*/ 81 w 906"/>
                <a:gd name="T11" fmla="*/ 133 h 1572"/>
                <a:gd name="T12" fmla="*/ 72 w 906"/>
                <a:gd name="T13" fmla="*/ 111 h 1572"/>
                <a:gd name="T14" fmla="*/ 65 w 906"/>
                <a:gd name="T15" fmla="*/ 98 h 1572"/>
                <a:gd name="T16" fmla="*/ 54 w 906"/>
                <a:gd name="T17" fmla="*/ 59 h 1572"/>
                <a:gd name="T18" fmla="*/ 54 w 906"/>
                <a:gd name="T19" fmla="*/ 39 h 1572"/>
                <a:gd name="T20" fmla="*/ 43 w 906"/>
                <a:gd name="T21" fmla="*/ 16 h 1572"/>
                <a:gd name="T22" fmla="*/ 41 w 906"/>
                <a:gd name="T23" fmla="*/ 0 h 1572"/>
                <a:gd name="T24" fmla="*/ 34 w 906"/>
                <a:gd name="T25" fmla="*/ 13 h 1572"/>
                <a:gd name="T26" fmla="*/ 15 w 906"/>
                <a:gd name="T27" fmla="*/ 39 h 1572"/>
                <a:gd name="T28" fmla="*/ 3 w 906"/>
                <a:gd name="T29" fmla="*/ 58 h 1572"/>
                <a:gd name="T30" fmla="*/ 0 w 906"/>
                <a:gd name="T31" fmla="*/ 78 h 1572"/>
                <a:gd name="T32" fmla="*/ 0 w 906"/>
                <a:gd name="T33" fmla="*/ 102 h 1572"/>
                <a:gd name="T34" fmla="*/ 11 w 906"/>
                <a:gd name="T35" fmla="*/ 126 h 1572"/>
                <a:gd name="T36" fmla="*/ 20 w 906"/>
                <a:gd name="T37" fmla="*/ 144 h 1572"/>
                <a:gd name="T38" fmla="*/ 30 w 906"/>
                <a:gd name="T39" fmla="*/ 164 h 1572"/>
                <a:gd name="T40" fmla="*/ 37 w 906"/>
                <a:gd name="T41" fmla="*/ 183 h 1572"/>
                <a:gd name="T42" fmla="*/ 39 w 906"/>
                <a:gd name="T43" fmla="*/ 195 h 1572"/>
                <a:gd name="T44" fmla="*/ 39 w 906"/>
                <a:gd name="T45" fmla="*/ 210 h 1572"/>
                <a:gd name="T46" fmla="*/ 38 w 906"/>
                <a:gd name="T47" fmla="*/ 224 h 1572"/>
                <a:gd name="T48" fmla="*/ 36 w 906"/>
                <a:gd name="T49" fmla="*/ 235 h 1572"/>
                <a:gd name="T50" fmla="*/ 31 w 906"/>
                <a:gd name="T51" fmla="*/ 244 h 1572"/>
                <a:gd name="T52" fmla="*/ 26 w 906"/>
                <a:gd name="T53" fmla="*/ 252 h 1572"/>
                <a:gd name="T54" fmla="*/ 57 w 906"/>
                <a:gd name="T55" fmla="*/ 250 h 1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06" h="1572">
                  <a:moveTo>
                    <a:pt x="564" y="1566"/>
                  </a:moveTo>
                  <a:lnTo>
                    <a:pt x="690" y="1410"/>
                  </a:lnTo>
                  <a:lnTo>
                    <a:pt x="834" y="1236"/>
                  </a:lnTo>
                  <a:lnTo>
                    <a:pt x="906" y="1044"/>
                  </a:lnTo>
                  <a:lnTo>
                    <a:pt x="888" y="966"/>
                  </a:lnTo>
                  <a:lnTo>
                    <a:pt x="804" y="834"/>
                  </a:lnTo>
                  <a:lnTo>
                    <a:pt x="708" y="696"/>
                  </a:lnTo>
                  <a:lnTo>
                    <a:pt x="648" y="612"/>
                  </a:lnTo>
                  <a:lnTo>
                    <a:pt x="534" y="372"/>
                  </a:lnTo>
                  <a:lnTo>
                    <a:pt x="534" y="240"/>
                  </a:lnTo>
                  <a:lnTo>
                    <a:pt x="426" y="96"/>
                  </a:lnTo>
                  <a:lnTo>
                    <a:pt x="408" y="0"/>
                  </a:lnTo>
                  <a:lnTo>
                    <a:pt x="336" y="84"/>
                  </a:lnTo>
                  <a:lnTo>
                    <a:pt x="144" y="240"/>
                  </a:lnTo>
                  <a:lnTo>
                    <a:pt x="36" y="366"/>
                  </a:lnTo>
                  <a:lnTo>
                    <a:pt x="0" y="486"/>
                  </a:lnTo>
                  <a:lnTo>
                    <a:pt x="0" y="636"/>
                  </a:lnTo>
                  <a:lnTo>
                    <a:pt x="108" y="786"/>
                  </a:lnTo>
                  <a:lnTo>
                    <a:pt x="198" y="900"/>
                  </a:lnTo>
                  <a:lnTo>
                    <a:pt x="294" y="1026"/>
                  </a:lnTo>
                  <a:lnTo>
                    <a:pt x="366" y="1146"/>
                  </a:lnTo>
                  <a:lnTo>
                    <a:pt x="390" y="1224"/>
                  </a:lnTo>
                  <a:lnTo>
                    <a:pt x="390" y="1314"/>
                  </a:lnTo>
                  <a:lnTo>
                    <a:pt x="378" y="1404"/>
                  </a:lnTo>
                  <a:lnTo>
                    <a:pt x="354" y="1464"/>
                  </a:lnTo>
                  <a:lnTo>
                    <a:pt x="306" y="1524"/>
                  </a:lnTo>
                  <a:lnTo>
                    <a:pt x="258" y="1572"/>
                  </a:lnTo>
                  <a:lnTo>
                    <a:pt x="564" y="15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690813" y="2054225"/>
            <a:ext cx="1655762" cy="9826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2700338" y="2060575"/>
            <a:ext cx="1655762" cy="9763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Lampe</a:t>
            </a:r>
          </a:p>
        </p:txBody>
      </p:sp>
      <p:sp>
        <p:nvSpPr>
          <p:cNvPr id="31" name="WordArt 30"/>
          <p:cNvSpPr>
            <a:spLocks noChangeArrowheads="1" noChangeShapeType="1" noTextEdit="1"/>
          </p:cNvSpPr>
          <p:nvPr/>
        </p:nvSpPr>
        <p:spPr bwMode="auto">
          <a:xfrm>
            <a:off x="4643438" y="1657350"/>
            <a:ext cx="936625" cy="7651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10%</a:t>
            </a:r>
          </a:p>
        </p:txBody>
      </p:sp>
      <p:sp>
        <p:nvSpPr>
          <p:cNvPr id="32" name="WordArt 30"/>
          <p:cNvSpPr>
            <a:spLocks noChangeArrowheads="1" noChangeShapeType="1" noTextEdit="1"/>
          </p:cNvSpPr>
          <p:nvPr/>
        </p:nvSpPr>
        <p:spPr bwMode="auto">
          <a:xfrm>
            <a:off x="4643438" y="2957513"/>
            <a:ext cx="936625" cy="7651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90%</a:t>
            </a:r>
          </a:p>
        </p:txBody>
      </p:sp>
      <p:grpSp>
        <p:nvGrpSpPr>
          <p:cNvPr id="6151" name="Group 10"/>
          <p:cNvGrpSpPr>
            <a:grpSpLocks/>
          </p:cNvGrpSpPr>
          <p:nvPr/>
        </p:nvGrpSpPr>
        <p:grpSpPr bwMode="auto">
          <a:xfrm>
            <a:off x="1065213" y="2046288"/>
            <a:ext cx="1416050" cy="1031875"/>
            <a:chOff x="1392" y="576"/>
            <a:chExt cx="2822" cy="1980"/>
          </a:xfrm>
        </p:grpSpPr>
        <p:sp>
          <p:nvSpPr>
            <p:cNvPr id="6197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98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99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200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201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202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6152" name="Group 14"/>
          <p:cNvGrpSpPr>
            <a:grpSpLocks/>
          </p:cNvGrpSpPr>
          <p:nvPr/>
        </p:nvGrpSpPr>
        <p:grpSpPr bwMode="auto">
          <a:xfrm>
            <a:off x="5808663" y="1566863"/>
            <a:ext cx="1422400" cy="1003300"/>
            <a:chOff x="1440" y="864"/>
            <a:chExt cx="2928" cy="1920"/>
          </a:xfrm>
        </p:grpSpPr>
        <p:sp>
          <p:nvSpPr>
            <p:cNvPr id="6187" name="AutoShape 3"/>
            <p:cNvSpPr>
              <a:spLocks noChangeArrowheads="1"/>
            </p:cNvSpPr>
            <p:nvPr/>
          </p:nvSpPr>
          <p:spPr bwMode="auto">
            <a:xfrm>
              <a:off x="1440" y="864"/>
              <a:ext cx="2928" cy="1920"/>
            </a:xfrm>
            <a:prstGeom prst="homePlate">
              <a:avLst>
                <a:gd name="adj" fmla="val 38125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88" name="Oval 4"/>
            <p:cNvSpPr>
              <a:spLocks noChangeArrowheads="1"/>
            </p:cNvSpPr>
            <p:nvPr/>
          </p:nvSpPr>
          <p:spPr bwMode="auto">
            <a:xfrm>
              <a:off x="2170" y="1376"/>
              <a:ext cx="1037" cy="91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E5E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89" name="Freeform 5"/>
            <p:cNvSpPr>
              <a:spLocks/>
            </p:cNvSpPr>
            <p:nvPr/>
          </p:nvSpPr>
          <p:spPr bwMode="auto">
            <a:xfrm>
              <a:off x="3142" y="2208"/>
              <a:ext cx="389" cy="476"/>
            </a:xfrm>
            <a:custGeom>
              <a:avLst/>
              <a:gdLst>
                <a:gd name="T0" fmla="*/ 0 w 360"/>
                <a:gd name="T1" fmla="*/ 15 h 518"/>
                <a:gd name="T2" fmla="*/ 246 w 360"/>
                <a:gd name="T3" fmla="*/ 36 h 518"/>
                <a:gd name="T4" fmla="*/ 204 w 360"/>
                <a:gd name="T5" fmla="*/ 228 h 518"/>
                <a:gd name="T6" fmla="*/ 434 w 360"/>
                <a:gd name="T7" fmla="*/ 250 h 518"/>
                <a:gd name="T8" fmla="*/ 491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0" name="Freeform 6"/>
            <p:cNvSpPr>
              <a:spLocks/>
            </p:cNvSpPr>
            <p:nvPr/>
          </p:nvSpPr>
          <p:spPr bwMode="auto">
            <a:xfrm rot="-6220415">
              <a:off x="3108" y="892"/>
              <a:ext cx="331" cy="559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33 h 518"/>
                <a:gd name="T6" fmla="*/ 226 w 360"/>
                <a:gd name="T7" fmla="*/ 475 h 518"/>
                <a:gd name="T8" fmla="*/ 257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1" name="Freeform 7"/>
            <p:cNvSpPr>
              <a:spLocks/>
            </p:cNvSpPr>
            <p:nvPr/>
          </p:nvSpPr>
          <p:spPr bwMode="auto">
            <a:xfrm rot="-3082515">
              <a:off x="3510" y="1505"/>
              <a:ext cx="330" cy="559"/>
            </a:xfrm>
            <a:custGeom>
              <a:avLst/>
              <a:gdLst>
                <a:gd name="T0" fmla="*/ 0 w 360"/>
                <a:gd name="T1" fmla="*/ 28 h 518"/>
                <a:gd name="T2" fmla="*/ 127 w 360"/>
                <a:gd name="T3" fmla="*/ 68 h 518"/>
                <a:gd name="T4" fmla="*/ 106 w 360"/>
                <a:gd name="T5" fmla="*/ 433 h 518"/>
                <a:gd name="T6" fmla="*/ 226 w 360"/>
                <a:gd name="T7" fmla="*/ 475 h 518"/>
                <a:gd name="T8" fmla="*/ 255 w 360"/>
                <a:gd name="T9" fmla="*/ 70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2" name="Freeform 8"/>
            <p:cNvSpPr>
              <a:spLocks/>
            </p:cNvSpPr>
            <p:nvPr/>
          </p:nvSpPr>
          <p:spPr bwMode="auto">
            <a:xfrm rot="-5018263">
              <a:off x="1715" y="2067"/>
              <a:ext cx="331" cy="561"/>
            </a:xfrm>
            <a:custGeom>
              <a:avLst/>
              <a:gdLst>
                <a:gd name="T0" fmla="*/ 0 w 360"/>
                <a:gd name="T1" fmla="*/ 28 h 518"/>
                <a:gd name="T2" fmla="*/ 130 w 360"/>
                <a:gd name="T3" fmla="*/ 68 h 518"/>
                <a:gd name="T4" fmla="*/ 108 w 360"/>
                <a:gd name="T5" fmla="*/ 441 h 518"/>
                <a:gd name="T6" fmla="*/ 226 w 360"/>
                <a:gd name="T7" fmla="*/ 481 h 518"/>
                <a:gd name="T8" fmla="*/ 257 w 360"/>
                <a:gd name="T9" fmla="*/ 713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3" name="Freeform 9"/>
            <p:cNvSpPr>
              <a:spLocks/>
            </p:cNvSpPr>
            <p:nvPr/>
          </p:nvSpPr>
          <p:spPr bwMode="auto">
            <a:xfrm rot="1672584">
              <a:off x="2575" y="2383"/>
              <a:ext cx="265" cy="282"/>
            </a:xfrm>
            <a:custGeom>
              <a:avLst/>
              <a:gdLst>
                <a:gd name="T0" fmla="*/ 0 w 360"/>
                <a:gd name="T1" fmla="*/ 2 h 518"/>
                <a:gd name="T2" fmla="*/ 53 w 360"/>
                <a:gd name="T3" fmla="*/ 4 h 518"/>
                <a:gd name="T4" fmla="*/ 44 w 360"/>
                <a:gd name="T5" fmla="*/ 28 h 518"/>
                <a:gd name="T6" fmla="*/ 93 w 360"/>
                <a:gd name="T7" fmla="*/ 31 h 518"/>
                <a:gd name="T8" fmla="*/ 106 w 360"/>
                <a:gd name="T9" fmla="*/ 46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4" name="Freeform 10"/>
            <p:cNvSpPr>
              <a:spLocks/>
            </p:cNvSpPr>
            <p:nvPr/>
          </p:nvSpPr>
          <p:spPr bwMode="auto">
            <a:xfrm>
              <a:off x="1654" y="991"/>
              <a:ext cx="388" cy="476"/>
            </a:xfrm>
            <a:custGeom>
              <a:avLst/>
              <a:gdLst>
                <a:gd name="T0" fmla="*/ 0 w 360"/>
                <a:gd name="T1" fmla="*/ 15 h 518"/>
                <a:gd name="T2" fmla="*/ 243 w 360"/>
                <a:gd name="T3" fmla="*/ 36 h 518"/>
                <a:gd name="T4" fmla="*/ 204 w 360"/>
                <a:gd name="T5" fmla="*/ 228 h 518"/>
                <a:gd name="T6" fmla="*/ 430 w 360"/>
                <a:gd name="T7" fmla="*/ 250 h 518"/>
                <a:gd name="T8" fmla="*/ 486 w 360"/>
                <a:gd name="T9" fmla="*/ 369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5" name="Freeform 11"/>
            <p:cNvSpPr>
              <a:spLocks/>
            </p:cNvSpPr>
            <p:nvPr/>
          </p:nvSpPr>
          <p:spPr bwMode="auto">
            <a:xfrm rot="-3792202">
              <a:off x="1674" y="1653"/>
              <a:ext cx="304" cy="501"/>
            </a:xfrm>
            <a:custGeom>
              <a:avLst/>
              <a:gdLst>
                <a:gd name="T0" fmla="*/ 0 w 360"/>
                <a:gd name="T1" fmla="*/ 16 h 518"/>
                <a:gd name="T2" fmla="*/ 91 w 360"/>
                <a:gd name="T3" fmla="*/ 43 h 518"/>
                <a:gd name="T4" fmla="*/ 76 w 360"/>
                <a:gd name="T5" fmla="*/ 280 h 518"/>
                <a:gd name="T6" fmla="*/ 162 w 360"/>
                <a:gd name="T7" fmla="*/ 307 h 518"/>
                <a:gd name="T8" fmla="*/ 183 w 360"/>
                <a:gd name="T9" fmla="*/ 45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6" name="Freeform 12"/>
            <p:cNvSpPr>
              <a:spLocks/>
            </p:cNvSpPr>
            <p:nvPr/>
          </p:nvSpPr>
          <p:spPr bwMode="auto">
            <a:xfrm rot="1727943">
              <a:off x="2295" y="951"/>
              <a:ext cx="324" cy="355"/>
            </a:xfrm>
            <a:custGeom>
              <a:avLst/>
              <a:gdLst>
                <a:gd name="T0" fmla="*/ 0 w 360"/>
                <a:gd name="T1" fmla="*/ 5 h 518"/>
                <a:gd name="T2" fmla="*/ 118 w 360"/>
                <a:gd name="T3" fmla="*/ 11 h 518"/>
                <a:gd name="T4" fmla="*/ 99 w 360"/>
                <a:gd name="T5" fmla="*/ 71 h 518"/>
                <a:gd name="T6" fmla="*/ 208 w 360"/>
                <a:gd name="T7" fmla="*/ 77 h 518"/>
                <a:gd name="T8" fmla="*/ 237 w 360"/>
                <a:gd name="T9" fmla="*/ 114 h 5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518">
                  <a:moveTo>
                    <a:pt x="0" y="20"/>
                  </a:moveTo>
                  <a:cubicBezTo>
                    <a:pt x="77" y="10"/>
                    <a:pt x="155" y="0"/>
                    <a:pt x="180" y="50"/>
                  </a:cubicBezTo>
                  <a:cubicBezTo>
                    <a:pt x="205" y="100"/>
                    <a:pt x="127" y="270"/>
                    <a:pt x="150" y="320"/>
                  </a:cubicBezTo>
                  <a:cubicBezTo>
                    <a:pt x="173" y="370"/>
                    <a:pt x="283" y="317"/>
                    <a:pt x="318" y="350"/>
                  </a:cubicBezTo>
                  <a:cubicBezTo>
                    <a:pt x="353" y="383"/>
                    <a:pt x="353" y="490"/>
                    <a:pt x="360" y="51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153" name="Group 2"/>
          <p:cNvGrpSpPr>
            <a:grpSpLocks/>
          </p:cNvGrpSpPr>
          <p:nvPr/>
        </p:nvGrpSpPr>
        <p:grpSpPr bwMode="auto">
          <a:xfrm>
            <a:off x="7388225" y="2811463"/>
            <a:ext cx="1012825" cy="1016000"/>
            <a:chOff x="783" y="8732"/>
            <a:chExt cx="3821" cy="3758"/>
          </a:xfrm>
        </p:grpSpPr>
        <p:sp>
          <p:nvSpPr>
            <p:cNvPr id="6154" name="Rectangle 3"/>
            <p:cNvSpPr>
              <a:spLocks noChangeArrowheads="1"/>
            </p:cNvSpPr>
            <p:nvPr/>
          </p:nvSpPr>
          <p:spPr bwMode="auto">
            <a:xfrm>
              <a:off x="783" y="8732"/>
              <a:ext cx="3821" cy="3758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55" name="Oval 4"/>
            <p:cNvSpPr>
              <a:spLocks noChangeArrowheads="1"/>
            </p:cNvSpPr>
            <p:nvPr/>
          </p:nvSpPr>
          <p:spPr bwMode="auto">
            <a:xfrm>
              <a:off x="2403" y="9713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56" name="Oval 5"/>
            <p:cNvSpPr>
              <a:spLocks noChangeArrowheads="1"/>
            </p:cNvSpPr>
            <p:nvPr/>
          </p:nvSpPr>
          <p:spPr bwMode="auto">
            <a:xfrm>
              <a:off x="2378" y="100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57" name="Oval 6"/>
            <p:cNvSpPr>
              <a:spLocks noChangeArrowheads="1"/>
            </p:cNvSpPr>
            <p:nvPr/>
          </p:nvSpPr>
          <p:spPr bwMode="auto">
            <a:xfrm>
              <a:off x="1985" y="10909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58" name="Oval 7"/>
            <p:cNvSpPr>
              <a:spLocks noChangeArrowheads="1"/>
            </p:cNvSpPr>
            <p:nvPr/>
          </p:nvSpPr>
          <p:spPr bwMode="auto">
            <a:xfrm>
              <a:off x="3503" y="11104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59" name="Oval 8"/>
            <p:cNvSpPr>
              <a:spLocks noChangeArrowheads="1"/>
            </p:cNvSpPr>
            <p:nvPr/>
          </p:nvSpPr>
          <p:spPr bwMode="auto">
            <a:xfrm>
              <a:off x="1095" y="9935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0" name="Oval 9"/>
            <p:cNvSpPr>
              <a:spLocks noChangeArrowheads="1"/>
            </p:cNvSpPr>
            <p:nvPr/>
          </p:nvSpPr>
          <p:spPr bwMode="auto">
            <a:xfrm>
              <a:off x="2548" y="11700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1" name="Oval 10"/>
            <p:cNvSpPr>
              <a:spLocks noChangeArrowheads="1"/>
            </p:cNvSpPr>
            <p:nvPr/>
          </p:nvSpPr>
          <p:spPr bwMode="auto">
            <a:xfrm>
              <a:off x="1704" y="10800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2" name="Oval 11"/>
            <p:cNvSpPr>
              <a:spLocks noChangeArrowheads="1"/>
            </p:cNvSpPr>
            <p:nvPr/>
          </p:nvSpPr>
          <p:spPr bwMode="auto">
            <a:xfrm>
              <a:off x="1311" y="975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3" name="Oval 12"/>
            <p:cNvSpPr>
              <a:spLocks noChangeArrowheads="1"/>
            </p:cNvSpPr>
            <p:nvPr/>
          </p:nvSpPr>
          <p:spPr bwMode="auto">
            <a:xfrm>
              <a:off x="3480" y="9371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4" name="Oval 13"/>
            <p:cNvSpPr>
              <a:spLocks noChangeArrowheads="1"/>
            </p:cNvSpPr>
            <p:nvPr/>
          </p:nvSpPr>
          <p:spPr bwMode="auto">
            <a:xfrm>
              <a:off x="3615" y="9100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5" name="Oval 14"/>
            <p:cNvSpPr>
              <a:spLocks noChangeArrowheads="1"/>
            </p:cNvSpPr>
            <p:nvPr/>
          </p:nvSpPr>
          <p:spPr bwMode="auto">
            <a:xfrm>
              <a:off x="3278" y="10888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6" name="Oval 15"/>
            <p:cNvSpPr>
              <a:spLocks noChangeArrowheads="1"/>
            </p:cNvSpPr>
            <p:nvPr/>
          </p:nvSpPr>
          <p:spPr bwMode="auto">
            <a:xfrm>
              <a:off x="2853" y="11747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7" name="Oval 16"/>
            <p:cNvSpPr>
              <a:spLocks noChangeArrowheads="1"/>
            </p:cNvSpPr>
            <p:nvPr/>
          </p:nvSpPr>
          <p:spPr bwMode="auto">
            <a:xfrm>
              <a:off x="1851" y="9057"/>
              <a:ext cx="337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8" name="Oval 17"/>
            <p:cNvSpPr>
              <a:spLocks noChangeArrowheads="1"/>
            </p:cNvSpPr>
            <p:nvPr/>
          </p:nvSpPr>
          <p:spPr bwMode="auto">
            <a:xfrm>
              <a:off x="1593" y="892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69" name="Oval 18"/>
            <p:cNvSpPr>
              <a:spLocks noChangeArrowheads="1"/>
            </p:cNvSpPr>
            <p:nvPr/>
          </p:nvSpPr>
          <p:spPr bwMode="auto">
            <a:xfrm>
              <a:off x="1142" y="11461"/>
              <a:ext cx="338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70" name="Oval 19"/>
            <p:cNvSpPr>
              <a:spLocks noChangeArrowheads="1"/>
            </p:cNvSpPr>
            <p:nvPr/>
          </p:nvSpPr>
          <p:spPr bwMode="auto">
            <a:xfrm>
              <a:off x="1275" y="11711"/>
              <a:ext cx="336" cy="32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6171" name="Line 20"/>
            <p:cNvSpPr>
              <a:spLocks noChangeShapeType="1"/>
            </p:cNvSpPr>
            <p:nvPr/>
          </p:nvSpPr>
          <p:spPr bwMode="auto">
            <a:xfrm flipH="1">
              <a:off x="3039" y="10979"/>
              <a:ext cx="191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2" name="Line 21"/>
            <p:cNvSpPr>
              <a:spLocks noChangeShapeType="1"/>
            </p:cNvSpPr>
            <p:nvPr/>
          </p:nvSpPr>
          <p:spPr bwMode="auto">
            <a:xfrm flipH="1">
              <a:off x="3507" y="11459"/>
              <a:ext cx="22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3" name="Line 22"/>
            <p:cNvSpPr>
              <a:spLocks noChangeShapeType="1"/>
            </p:cNvSpPr>
            <p:nvPr/>
          </p:nvSpPr>
          <p:spPr bwMode="auto">
            <a:xfrm flipV="1">
              <a:off x="2535" y="11507"/>
              <a:ext cx="0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4" name="Line 23"/>
            <p:cNvSpPr>
              <a:spLocks noChangeShapeType="1"/>
            </p:cNvSpPr>
            <p:nvPr/>
          </p:nvSpPr>
          <p:spPr bwMode="auto">
            <a:xfrm flipV="1">
              <a:off x="3255" y="11646"/>
              <a:ext cx="45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5" name="Line 24"/>
            <p:cNvSpPr>
              <a:spLocks noChangeShapeType="1"/>
            </p:cNvSpPr>
            <p:nvPr/>
          </p:nvSpPr>
          <p:spPr bwMode="auto">
            <a:xfrm flipH="1">
              <a:off x="1227" y="12083"/>
              <a:ext cx="28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6" name="Line 25"/>
            <p:cNvSpPr>
              <a:spLocks noChangeShapeType="1"/>
            </p:cNvSpPr>
            <p:nvPr/>
          </p:nvSpPr>
          <p:spPr bwMode="auto">
            <a:xfrm flipH="1">
              <a:off x="885" y="11477"/>
              <a:ext cx="257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7" name="Line 26"/>
            <p:cNvSpPr>
              <a:spLocks noChangeShapeType="1"/>
            </p:cNvSpPr>
            <p:nvPr/>
          </p:nvSpPr>
          <p:spPr bwMode="auto">
            <a:xfrm flipV="1">
              <a:off x="2379" y="10787"/>
              <a:ext cx="113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8" name="Line 27"/>
            <p:cNvSpPr>
              <a:spLocks noChangeShapeType="1"/>
            </p:cNvSpPr>
            <p:nvPr/>
          </p:nvSpPr>
          <p:spPr bwMode="auto">
            <a:xfrm flipV="1">
              <a:off x="1671" y="10583"/>
              <a:ext cx="34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9" name="Line 28"/>
            <p:cNvSpPr>
              <a:spLocks noChangeShapeType="1"/>
            </p:cNvSpPr>
            <p:nvPr/>
          </p:nvSpPr>
          <p:spPr bwMode="auto">
            <a:xfrm flipH="1" flipV="1">
              <a:off x="2127" y="10349"/>
              <a:ext cx="368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0" name="Line 29"/>
            <p:cNvSpPr>
              <a:spLocks noChangeShapeType="1"/>
            </p:cNvSpPr>
            <p:nvPr/>
          </p:nvSpPr>
          <p:spPr bwMode="auto">
            <a:xfrm flipH="1" flipV="1">
              <a:off x="2295" y="9575"/>
              <a:ext cx="302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1" name="Line 30"/>
            <p:cNvSpPr>
              <a:spLocks noChangeShapeType="1"/>
            </p:cNvSpPr>
            <p:nvPr/>
          </p:nvSpPr>
          <p:spPr bwMode="auto">
            <a:xfrm>
              <a:off x="3549" y="9719"/>
              <a:ext cx="25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2" name="Line 31"/>
            <p:cNvSpPr>
              <a:spLocks noChangeShapeType="1"/>
            </p:cNvSpPr>
            <p:nvPr/>
          </p:nvSpPr>
          <p:spPr bwMode="auto">
            <a:xfrm>
              <a:off x="3975" y="9133"/>
              <a:ext cx="258" cy="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3" name="Line 32"/>
            <p:cNvSpPr>
              <a:spLocks noChangeShapeType="1"/>
            </p:cNvSpPr>
            <p:nvPr/>
          </p:nvSpPr>
          <p:spPr bwMode="auto">
            <a:xfrm>
              <a:off x="1149" y="10283"/>
              <a:ext cx="168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4" name="Line 33"/>
            <p:cNvSpPr>
              <a:spLocks noChangeShapeType="1"/>
            </p:cNvSpPr>
            <p:nvPr/>
          </p:nvSpPr>
          <p:spPr bwMode="auto">
            <a:xfrm>
              <a:off x="1689" y="9845"/>
              <a:ext cx="225" cy="2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" name="Line 34"/>
            <p:cNvSpPr>
              <a:spLocks noChangeShapeType="1"/>
            </p:cNvSpPr>
            <p:nvPr/>
          </p:nvSpPr>
          <p:spPr bwMode="auto">
            <a:xfrm flipH="1">
              <a:off x="1371" y="8945"/>
              <a:ext cx="21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" name="Line 35"/>
            <p:cNvSpPr>
              <a:spLocks noChangeShapeType="1"/>
            </p:cNvSpPr>
            <p:nvPr/>
          </p:nvSpPr>
          <p:spPr bwMode="auto">
            <a:xfrm flipH="1">
              <a:off x="2008" y="9365"/>
              <a:ext cx="19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rrowheads="1"/>
          </p:cNvSpPr>
          <p:nvPr/>
        </p:nvSpPr>
        <p:spPr bwMode="auto">
          <a:xfrm>
            <a:off x="3371850" y="2189163"/>
            <a:ext cx="1657350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3348038" y="2195513"/>
            <a:ext cx="1681162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Mikrophon</a:t>
            </a:r>
          </a:p>
        </p:txBody>
      </p:sp>
      <p:grpSp>
        <p:nvGrpSpPr>
          <p:cNvPr id="7172" name="Group 10"/>
          <p:cNvGrpSpPr>
            <a:grpSpLocks/>
          </p:cNvGrpSpPr>
          <p:nvPr/>
        </p:nvGrpSpPr>
        <p:grpSpPr bwMode="auto">
          <a:xfrm>
            <a:off x="5370513" y="2182813"/>
            <a:ext cx="1416050" cy="1031875"/>
            <a:chOff x="1392" y="576"/>
            <a:chExt cx="2822" cy="1980"/>
          </a:xfrm>
        </p:grpSpPr>
        <p:sp>
          <p:nvSpPr>
            <p:cNvPr id="7177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78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80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7173" name="Group 7"/>
          <p:cNvGrpSpPr>
            <a:grpSpLocks/>
          </p:cNvGrpSpPr>
          <p:nvPr/>
        </p:nvGrpSpPr>
        <p:grpSpPr bwMode="auto">
          <a:xfrm>
            <a:off x="1735138" y="2190750"/>
            <a:ext cx="1482725" cy="1031875"/>
            <a:chOff x="1487" y="527"/>
            <a:chExt cx="3360" cy="2255"/>
          </a:xfrm>
        </p:grpSpPr>
        <p:sp>
          <p:nvSpPr>
            <p:cNvPr id="7174" name="AutoShape 3"/>
            <p:cNvSpPr>
              <a:spLocks noChangeArrowheads="1"/>
            </p:cNvSpPr>
            <p:nvPr/>
          </p:nvSpPr>
          <p:spPr bwMode="auto">
            <a:xfrm>
              <a:off x="1487" y="529"/>
              <a:ext cx="3360" cy="2253"/>
            </a:xfrm>
            <a:prstGeom prst="homePlate">
              <a:avLst>
                <a:gd name="adj" fmla="val 3728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75" name="Rectangle 4"/>
            <p:cNvSpPr>
              <a:spLocks noChangeArrowheads="1"/>
            </p:cNvSpPr>
            <p:nvPr/>
          </p:nvSpPr>
          <p:spPr bwMode="auto">
            <a:xfrm>
              <a:off x="1512" y="527"/>
              <a:ext cx="1293" cy="2246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7176" name="Rectangle 5"/>
            <p:cNvSpPr>
              <a:spLocks noChangeArrowheads="1"/>
            </p:cNvSpPr>
            <p:nvPr/>
          </p:nvSpPr>
          <p:spPr bwMode="auto">
            <a:xfrm>
              <a:off x="2798" y="527"/>
              <a:ext cx="1129" cy="2245"/>
            </a:xfrm>
            <a:prstGeom prst="rect">
              <a:avLst/>
            </a:prstGeom>
            <a:gradFill rotWithShape="0">
              <a:gsLst>
                <a:gs pos="0">
                  <a:srgbClr val="99FF99"/>
                </a:gs>
                <a:gs pos="50000">
                  <a:srgbClr val="000000"/>
                </a:gs>
                <a:gs pos="100000">
                  <a:srgbClr val="99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3371850" y="2189163"/>
            <a:ext cx="1657350" cy="982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de-DE" sz="2400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3348038" y="2195513"/>
            <a:ext cx="1681162" cy="9763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de-DE" sz="2000"/>
              <a:t>Generator</a:t>
            </a:r>
          </a:p>
        </p:txBody>
      </p:sp>
      <p:grpSp>
        <p:nvGrpSpPr>
          <p:cNvPr id="8196" name="Group 10"/>
          <p:cNvGrpSpPr>
            <a:grpSpLocks/>
          </p:cNvGrpSpPr>
          <p:nvPr/>
        </p:nvGrpSpPr>
        <p:grpSpPr bwMode="auto">
          <a:xfrm>
            <a:off x="5370513" y="2182813"/>
            <a:ext cx="1416050" cy="1031875"/>
            <a:chOff x="1392" y="576"/>
            <a:chExt cx="2822" cy="1980"/>
          </a:xfrm>
        </p:grpSpPr>
        <p:sp>
          <p:nvSpPr>
            <p:cNvPr id="8204" name="AutoShape 3"/>
            <p:cNvSpPr>
              <a:spLocks noChangeArrowheads="1"/>
            </p:cNvSpPr>
            <p:nvPr/>
          </p:nvSpPr>
          <p:spPr bwMode="auto">
            <a:xfrm>
              <a:off x="1392" y="576"/>
              <a:ext cx="2822" cy="1980"/>
            </a:xfrm>
            <a:prstGeom prst="homePlate">
              <a:avLst>
                <a:gd name="adj" fmla="val 35631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205" name="AutoShape 4"/>
            <p:cNvSpPr>
              <a:spLocks noChangeArrowheads="1"/>
            </p:cNvSpPr>
            <p:nvPr/>
          </p:nvSpPr>
          <p:spPr bwMode="auto">
            <a:xfrm rot="888380" flipH="1" flipV="1">
              <a:off x="2210" y="1830"/>
              <a:ext cx="342" cy="663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206" name="Rectangle 5"/>
            <p:cNvSpPr>
              <a:spLocks noChangeArrowheads="1"/>
            </p:cNvSpPr>
            <p:nvPr/>
          </p:nvSpPr>
          <p:spPr bwMode="auto">
            <a:xfrm rot="950656" flipH="1">
              <a:off x="2455" y="1265"/>
              <a:ext cx="148" cy="63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207" name="AutoShape 6"/>
            <p:cNvSpPr>
              <a:spLocks noChangeArrowheads="1"/>
            </p:cNvSpPr>
            <p:nvPr/>
          </p:nvSpPr>
          <p:spPr bwMode="auto">
            <a:xfrm rot="14346819" flipH="1">
              <a:off x="2320" y="1124"/>
              <a:ext cx="193" cy="520"/>
            </a:xfrm>
            <a:prstGeom prst="parallelogram">
              <a:avLst>
                <a:gd name="adj" fmla="val 696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208" name="Rectangle 7"/>
            <p:cNvSpPr>
              <a:spLocks noChangeArrowheads="1"/>
            </p:cNvSpPr>
            <p:nvPr/>
          </p:nvSpPr>
          <p:spPr bwMode="auto">
            <a:xfrm rot="950656" flipH="1">
              <a:off x="2207" y="1006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209" name="Rectangle 8"/>
            <p:cNvSpPr>
              <a:spLocks noChangeArrowheads="1"/>
            </p:cNvSpPr>
            <p:nvPr/>
          </p:nvSpPr>
          <p:spPr bwMode="auto">
            <a:xfrm rot="950656" flipH="1">
              <a:off x="2312" y="597"/>
              <a:ext cx="154" cy="47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</p:grpSp>
      <p:grpSp>
        <p:nvGrpSpPr>
          <p:cNvPr id="8197" name="Group 2"/>
          <p:cNvGrpSpPr>
            <a:grpSpLocks/>
          </p:cNvGrpSpPr>
          <p:nvPr/>
        </p:nvGrpSpPr>
        <p:grpSpPr bwMode="auto">
          <a:xfrm>
            <a:off x="1692275" y="2178050"/>
            <a:ext cx="1487488" cy="1041400"/>
            <a:chOff x="3308" y="4068"/>
            <a:chExt cx="4257" cy="2769"/>
          </a:xfrm>
        </p:grpSpPr>
        <p:sp>
          <p:nvSpPr>
            <p:cNvPr id="8198" name="AutoShape 3"/>
            <p:cNvSpPr>
              <a:spLocks noChangeArrowheads="1"/>
            </p:cNvSpPr>
            <p:nvPr/>
          </p:nvSpPr>
          <p:spPr bwMode="auto">
            <a:xfrm>
              <a:off x="3308" y="4068"/>
              <a:ext cx="4257" cy="2769"/>
            </a:xfrm>
            <a:prstGeom prst="homePlate">
              <a:avLst>
                <a:gd name="adj" fmla="val 38434"/>
              </a:avLst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199" name="Line 4"/>
            <p:cNvSpPr>
              <a:spLocks noChangeShapeType="1"/>
            </p:cNvSpPr>
            <p:nvPr/>
          </p:nvSpPr>
          <p:spPr bwMode="auto">
            <a:xfrm>
              <a:off x="3336" y="5994"/>
              <a:ext cx="3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00" name="Rectangle 5"/>
            <p:cNvSpPr>
              <a:spLocks noChangeArrowheads="1"/>
            </p:cNvSpPr>
            <p:nvPr/>
          </p:nvSpPr>
          <p:spPr bwMode="auto">
            <a:xfrm>
              <a:off x="4937" y="5325"/>
              <a:ext cx="773" cy="67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8201" name="Line 6"/>
            <p:cNvSpPr>
              <a:spLocks noChangeShapeType="1"/>
            </p:cNvSpPr>
            <p:nvPr/>
          </p:nvSpPr>
          <p:spPr bwMode="auto">
            <a:xfrm flipH="1">
              <a:off x="4231" y="5325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02" name="Line 7"/>
            <p:cNvSpPr>
              <a:spLocks noChangeShapeType="1"/>
            </p:cNvSpPr>
            <p:nvPr/>
          </p:nvSpPr>
          <p:spPr bwMode="auto">
            <a:xfrm flipH="1" flipV="1">
              <a:off x="4419" y="5484"/>
              <a:ext cx="3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03" name="Line 8"/>
            <p:cNvSpPr>
              <a:spLocks noChangeShapeType="1"/>
            </p:cNvSpPr>
            <p:nvPr/>
          </p:nvSpPr>
          <p:spPr bwMode="auto">
            <a:xfrm>
              <a:off x="4636" y="5643"/>
              <a:ext cx="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Bildschirmpräsentation (4:3)</PresentationFormat>
  <Paragraphs>48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Default Design</vt:lpstr>
      <vt:lpstr>Energieflussdiagramme für die 8. Jahrgangsstufe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Batterie treibt Motor an, der ein Gewicht hoch hebt.  85% dienen zum Hochheben,  5% verursachen Lärm,  der Rest erwärmt die die Umgebung.</vt:lpstr>
      <vt:lpstr>Peter spricht über das Handy mit seinem Freund Paul.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resources</dc:title>
  <dc:creator>GR</dc:creator>
  <cp:lastModifiedBy>GRasch</cp:lastModifiedBy>
  <cp:revision>46</cp:revision>
  <dcterms:created xsi:type="dcterms:W3CDTF">1996-09-30T18:28:10Z</dcterms:created>
  <dcterms:modified xsi:type="dcterms:W3CDTF">2016-10-06T19:14:12Z</dcterms:modified>
</cp:coreProperties>
</file>