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66" r:id="rId5"/>
    <p:sldId id="265" r:id="rId6"/>
    <p:sldId id="263" r:id="rId7"/>
    <p:sldId id="264" r:id="rId8"/>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4" Type="http://schemas.openxmlformats.org/officeDocument/2006/relationships/image" Target="../media/image1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 Id="rId4" Type="http://schemas.openxmlformats.org/officeDocument/2006/relationships/image" Target="../media/image2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pPr>
              <a:defRPr/>
            </a:pPr>
            <a:fld id="{2BBF3B7D-E3ED-4661-81C3-9EDAFCDF7BF4}" type="datetimeFigureOut">
              <a:rPr lang="de-DE"/>
              <a:pPr>
                <a:defRPr/>
              </a:pPr>
              <a:t>19.03.2018</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3F3754CF-85E1-4A89-BF39-4AC230A02495}" type="slidenum">
              <a:rPr lang="de-DE"/>
              <a:pPr>
                <a:defRPr/>
              </a:pPr>
              <a:t>‹Nr.›</a:t>
            </a:fld>
            <a:endParaRPr lang="de-DE"/>
          </a:p>
        </p:txBody>
      </p:sp>
    </p:spTree>
    <p:extLst>
      <p:ext uri="{BB962C8B-B14F-4D97-AF65-F5344CB8AC3E}">
        <p14:creationId xmlns:p14="http://schemas.microsoft.com/office/powerpoint/2010/main" val="1239016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900769C4-D062-451A-B15F-DFD9AB8B587C}" type="datetimeFigureOut">
              <a:rPr lang="de-DE"/>
              <a:pPr>
                <a:defRPr/>
              </a:pPr>
              <a:t>19.03.2018</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639AAB31-9D27-428E-A314-B69DEA380256}" type="slidenum">
              <a:rPr lang="de-DE"/>
              <a:pPr>
                <a:defRPr/>
              </a:pPr>
              <a:t>‹Nr.›</a:t>
            </a:fld>
            <a:endParaRPr lang="de-DE"/>
          </a:p>
        </p:txBody>
      </p:sp>
    </p:spTree>
    <p:extLst>
      <p:ext uri="{BB962C8B-B14F-4D97-AF65-F5344CB8AC3E}">
        <p14:creationId xmlns:p14="http://schemas.microsoft.com/office/powerpoint/2010/main" val="1677846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4E5F20F7-83A1-4AFB-A102-2AE56325903F}" type="datetimeFigureOut">
              <a:rPr lang="de-DE"/>
              <a:pPr>
                <a:defRPr/>
              </a:pPr>
              <a:t>19.03.2018</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1FBBBC36-D787-4845-9759-95B34673AC18}" type="slidenum">
              <a:rPr lang="de-DE"/>
              <a:pPr>
                <a:defRPr/>
              </a:pPr>
              <a:t>‹Nr.›</a:t>
            </a:fld>
            <a:endParaRPr lang="de-DE"/>
          </a:p>
        </p:txBody>
      </p:sp>
    </p:spTree>
    <p:extLst>
      <p:ext uri="{BB962C8B-B14F-4D97-AF65-F5344CB8AC3E}">
        <p14:creationId xmlns:p14="http://schemas.microsoft.com/office/powerpoint/2010/main" val="4084606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81431CFA-61C1-433E-8A1B-AF3B30797492}" type="datetimeFigureOut">
              <a:rPr lang="de-DE"/>
              <a:pPr>
                <a:defRPr/>
              </a:pPr>
              <a:t>19.03.2018</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75AACA12-116F-4EE2-9E72-266C561F5F8F}" type="slidenum">
              <a:rPr lang="de-DE"/>
              <a:pPr>
                <a:defRPr/>
              </a:pPr>
              <a:t>‹Nr.›</a:t>
            </a:fld>
            <a:endParaRPr lang="de-DE"/>
          </a:p>
        </p:txBody>
      </p:sp>
    </p:spTree>
    <p:extLst>
      <p:ext uri="{BB962C8B-B14F-4D97-AF65-F5344CB8AC3E}">
        <p14:creationId xmlns:p14="http://schemas.microsoft.com/office/powerpoint/2010/main" val="2014600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pPr>
              <a:defRPr/>
            </a:pPr>
            <a:fld id="{33996B6A-DD19-4B37-9B03-071DEA7928FB}" type="datetimeFigureOut">
              <a:rPr lang="de-DE"/>
              <a:pPr>
                <a:defRPr/>
              </a:pPr>
              <a:t>19.03.2018</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20B65979-D00D-40DA-815A-1E8668E8B0FD}" type="slidenum">
              <a:rPr lang="de-DE"/>
              <a:pPr>
                <a:defRPr/>
              </a:pPr>
              <a:t>‹Nr.›</a:t>
            </a:fld>
            <a:endParaRPr lang="de-DE"/>
          </a:p>
        </p:txBody>
      </p:sp>
    </p:spTree>
    <p:extLst>
      <p:ext uri="{BB962C8B-B14F-4D97-AF65-F5344CB8AC3E}">
        <p14:creationId xmlns:p14="http://schemas.microsoft.com/office/powerpoint/2010/main" val="1793034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3"/>
          <p:cNvSpPr>
            <a:spLocks noGrp="1"/>
          </p:cNvSpPr>
          <p:nvPr>
            <p:ph type="dt" sz="half" idx="10"/>
          </p:nvPr>
        </p:nvSpPr>
        <p:spPr/>
        <p:txBody>
          <a:bodyPr/>
          <a:lstStyle>
            <a:lvl1pPr>
              <a:defRPr/>
            </a:lvl1pPr>
          </a:lstStyle>
          <a:p>
            <a:pPr>
              <a:defRPr/>
            </a:pPr>
            <a:fld id="{A91E1357-6C69-42EF-865A-79EF6B27F82C}" type="datetimeFigureOut">
              <a:rPr lang="de-DE"/>
              <a:pPr>
                <a:defRPr/>
              </a:pPr>
              <a:t>19.03.2018</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C226A921-64B1-4576-806A-7E2BFB992655}" type="slidenum">
              <a:rPr lang="de-DE"/>
              <a:pPr>
                <a:defRPr/>
              </a:pPr>
              <a:t>‹Nr.›</a:t>
            </a:fld>
            <a:endParaRPr lang="de-DE"/>
          </a:p>
        </p:txBody>
      </p:sp>
    </p:spTree>
    <p:extLst>
      <p:ext uri="{BB962C8B-B14F-4D97-AF65-F5344CB8AC3E}">
        <p14:creationId xmlns:p14="http://schemas.microsoft.com/office/powerpoint/2010/main" val="3692714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3"/>
          <p:cNvSpPr>
            <a:spLocks noGrp="1"/>
          </p:cNvSpPr>
          <p:nvPr>
            <p:ph type="dt" sz="half" idx="10"/>
          </p:nvPr>
        </p:nvSpPr>
        <p:spPr/>
        <p:txBody>
          <a:bodyPr/>
          <a:lstStyle>
            <a:lvl1pPr>
              <a:defRPr/>
            </a:lvl1pPr>
          </a:lstStyle>
          <a:p>
            <a:pPr>
              <a:defRPr/>
            </a:pPr>
            <a:fld id="{6AA0BA13-4B86-4CA9-A790-FA01A74F3863}" type="datetimeFigureOut">
              <a:rPr lang="de-DE"/>
              <a:pPr>
                <a:defRPr/>
              </a:pPr>
              <a:t>19.03.2018</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5AC5150E-BF0D-4151-A2FC-AE92B6F7F57E}" type="slidenum">
              <a:rPr lang="de-DE"/>
              <a:pPr>
                <a:defRPr/>
              </a:pPr>
              <a:t>‹Nr.›</a:t>
            </a:fld>
            <a:endParaRPr lang="de-DE"/>
          </a:p>
        </p:txBody>
      </p:sp>
    </p:spTree>
    <p:extLst>
      <p:ext uri="{BB962C8B-B14F-4D97-AF65-F5344CB8AC3E}">
        <p14:creationId xmlns:p14="http://schemas.microsoft.com/office/powerpoint/2010/main" val="2635214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3"/>
          <p:cNvSpPr>
            <a:spLocks noGrp="1"/>
          </p:cNvSpPr>
          <p:nvPr>
            <p:ph type="dt" sz="half" idx="10"/>
          </p:nvPr>
        </p:nvSpPr>
        <p:spPr/>
        <p:txBody>
          <a:bodyPr/>
          <a:lstStyle>
            <a:lvl1pPr>
              <a:defRPr/>
            </a:lvl1pPr>
          </a:lstStyle>
          <a:p>
            <a:pPr>
              <a:defRPr/>
            </a:pPr>
            <a:fld id="{849C5E29-5E25-4ED6-A854-1E4DFC1A9453}" type="datetimeFigureOut">
              <a:rPr lang="de-DE"/>
              <a:pPr>
                <a:defRPr/>
              </a:pPr>
              <a:t>19.03.2018</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CC0A4829-25FE-4A0E-9011-93D7EFA83200}" type="slidenum">
              <a:rPr lang="de-DE"/>
              <a:pPr>
                <a:defRPr/>
              </a:pPr>
              <a:t>‹Nr.›</a:t>
            </a:fld>
            <a:endParaRPr lang="de-DE"/>
          </a:p>
        </p:txBody>
      </p:sp>
    </p:spTree>
    <p:extLst>
      <p:ext uri="{BB962C8B-B14F-4D97-AF65-F5344CB8AC3E}">
        <p14:creationId xmlns:p14="http://schemas.microsoft.com/office/powerpoint/2010/main" val="767176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D5DD39FB-ED71-4D5C-8622-8B19023F79AF}" type="datetimeFigureOut">
              <a:rPr lang="de-DE"/>
              <a:pPr>
                <a:defRPr/>
              </a:pPr>
              <a:t>19.03.2018</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7BA6F54E-CB6E-4345-B563-AC3C69055DBA}" type="slidenum">
              <a:rPr lang="de-DE"/>
              <a:pPr>
                <a:defRPr/>
              </a:pPr>
              <a:t>‹Nr.›</a:t>
            </a:fld>
            <a:endParaRPr lang="de-DE"/>
          </a:p>
        </p:txBody>
      </p:sp>
    </p:spTree>
    <p:extLst>
      <p:ext uri="{BB962C8B-B14F-4D97-AF65-F5344CB8AC3E}">
        <p14:creationId xmlns:p14="http://schemas.microsoft.com/office/powerpoint/2010/main" val="1038103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0CCD9D4B-D3F8-4E69-A623-F2116F497669}" type="datetimeFigureOut">
              <a:rPr lang="de-DE"/>
              <a:pPr>
                <a:defRPr/>
              </a:pPr>
              <a:t>19.03.2018</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1C00AB13-8E69-4827-A330-556DABE1D922}" type="slidenum">
              <a:rPr lang="de-DE"/>
              <a:pPr>
                <a:defRPr/>
              </a:pPr>
              <a:t>‹Nr.›</a:t>
            </a:fld>
            <a:endParaRPr lang="de-DE"/>
          </a:p>
        </p:txBody>
      </p:sp>
    </p:spTree>
    <p:extLst>
      <p:ext uri="{BB962C8B-B14F-4D97-AF65-F5344CB8AC3E}">
        <p14:creationId xmlns:p14="http://schemas.microsoft.com/office/powerpoint/2010/main" val="1361267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5423C68E-4C7F-446E-8D4E-472872791E24}" type="datetimeFigureOut">
              <a:rPr lang="de-DE"/>
              <a:pPr>
                <a:defRPr/>
              </a:pPr>
              <a:t>19.03.2018</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BCE9B6F9-0EE6-4E7F-875D-D970B072AA2F}" type="slidenum">
              <a:rPr lang="de-DE"/>
              <a:pPr>
                <a:defRPr/>
              </a:pPr>
              <a:t>‹Nr.›</a:t>
            </a:fld>
            <a:endParaRPr lang="de-DE"/>
          </a:p>
        </p:txBody>
      </p:sp>
    </p:spTree>
    <p:extLst>
      <p:ext uri="{BB962C8B-B14F-4D97-AF65-F5344CB8AC3E}">
        <p14:creationId xmlns:p14="http://schemas.microsoft.com/office/powerpoint/2010/main" val="3554384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1027" name="Textplatzhalt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smtClean="0"/>
              <a:t>Textmasterformat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9DFCFEF-3E95-4FEC-8E98-BF4C8D336FE5}" type="datetimeFigureOut">
              <a:rPr lang="de-DE"/>
              <a:pPr>
                <a:defRPr/>
              </a:pPr>
              <a:t>19.03.2018</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7EB3209-DA33-43B2-9DC1-1F35D9BCCE70}" type="slidenum">
              <a:rPr lang="de-DE"/>
              <a:pPr>
                <a:defRPr/>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wmf"/><Relationship Id="rId11" Type="http://schemas.openxmlformats.org/officeDocument/2006/relationships/image" Target="../media/image3.wmf"/><Relationship Id="rId5" Type="http://schemas.openxmlformats.org/officeDocument/2006/relationships/oleObject" Target="../embeddings/oleObject1.bin"/><Relationship Id="rId10" Type="http://schemas.openxmlformats.org/officeDocument/2006/relationships/oleObject" Target="../embeddings/oleObject3.bin"/><Relationship Id="rId4" Type="http://schemas.openxmlformats.org/officeDocument/2006/relationships/image" Target="../media/image5.png"/><Relationship Id="rId9" Type="http://schemas.openxmlformats.org/officeDocument/2006/relationships/image" Target="../media/image2.wmf"/></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8.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image" Target="../media/image7.wmf"/><Relationship Id="rId4" Type="http://schemas.openxmlformats.org/officeDocument/2006/relationships/oleObject" Target="../embeddings/oleObject4.bin"/></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google.de/url?sa=i&amp;rct=j&amp;q=&amp;esrc=s&amp;source=images&amp;cd=&amp;cad=rja&amp;uact=8&amp;ved=2ahUKEwikhvLx2_jZAhXHDuwKHWRiCXEQjRx6BAgAEAU&amp;url=http%3A%2F%2Fwww.cosmiq.de%2Fqa%2Fshow%2F2486420%2FLiegt-die-Lokale-Gruppe-im-Virgo-Superhaufen-in-der-grossen-Mauer-oder-im-grossen-Attraktor%2F&amp;psig=AOvVaw2tsjFb3auqJOINgofETHB0&amp;ust=1521560166954111" TargetMode="External"/><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4.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oleObject" Target="../embeddings/oleObject6.bin"/><Relationship Id="rId7" Type="http://schemas.openxmlformats.org/officeDocument/2006/relationships/oleObject" Target="../embeddings/oleObject8.bin"/><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14.wmf"/><Relationship Id="rId5" Type="http://schemas.openxmlformats.org/officeDocument/2006/relationships/oleObject" Target="../embeddings/oleObject7.bin"/><Relationship Id="rId10" Type="http://schemas.openxmlformats.org/officeDocument/2006/relationships/image" Target="../media/image16.wmf"/><Relationship Id="rId4" Type="http://schemas.openxmlformats.org/officeDocument/2006/relationships/image" Target="../media/image13.wmf"/><Relationship Id="rId9" Type="http://schemas.openxmlformats.org/officeDocument/2006/relationships/oleObject" Target="../embeddings/oleObject9.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w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3.bin"/><Relationship Id="rId3" Type="http://schemas.openxmlformats.org/officeDocument/2006/relationships/image" Target="../media/image24.png"/><Relationship Id="rId7" Type="http://schemas.openxmlformats.org/officeDocument/2006/relationships/image" Target="../media/image21.wmf"/><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oleObject" Target="../embeddings/oleObject12.bin"/><Relationship Id="rId11" Type="http://schemas.openxmlformats.org/officeDocument/2006/relationships/image" Target="../media/image23.wmf"/><Relationship Id="rId5" Type="http://schemas.openxmlformats.org/officeDocument/2006/relationships/image" Target="../media/image20.wmf"/><Relationship Id="rId10" Type="http://schemas.openxmlformats.org/officeDocument/2006/relationships/oleObject" Target="../embeddings/oleObject14.bin"/><Relationship Id="rId4" Type="http://schemas.openxmlformats.org/officeDocument/2006/relationships/oleObject" Target="../embeddings/oleObject11.bin"/><Relationship Id="rId9" Type="http://schemas.openxmlformats.org/officeDocument/2006/relationships/image" Target="../media/image2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feld 3"/>
          <p:cNvSpPr txBox="1">
            <a:spLocks noChangeArrowheads="1"/>
          </p:cNvSpPr>
          <p:nvPr/>
        </p:nvSpPr>
        <p:spPr bwMode="auto">
          <a:xfrm>
            <a:off x="2627313" y="260350"/>
            <a:ext cx="44656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de-DE" altLang="de-DE" sz="1800">
                <a:latin typeface="Times New Roman" pitchFamily="18" charset="0"/>
                <a:cs typeface="Times New Roman" pitchFamily="18" charset="0"/>
              </a:rPr>
              <a:t>Galaxien und ihre Entfernungsbestimmung</a:t>
            </a:r>
          </a:p>
        </p:txBody>
      </p:sp>
      <p:sp>
        <p:nvSpPr>
          <p:cNvPr id="2051" name="Textfeld 2"/>
          <p:cNvSpPr txBox="1">
            <a:spLocks noChangeArrowheads="1"/>
          </p:cNvSpPr>
          <p:nvPr/>
        </p:nvSpPr>
        <p:spPr bwMode="auto">
          <a:xfrm>
            <a:off x="679450" y="3068638"/>
            <a:ext cx="424815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de-DE" altLang="de-DE" sz="1400">
                <a:latin typeface="Times New Roman" pitchFamily="18" charset="0"/>
                <a:cs typeface="Times New Roman" pitchFamily="18" charset="0"/>
              </a:rPr>
              <a:t>Die Leuchtkraft von speziellen Pulsationsveränderlichen (δ-Cepheiden) hängt nur von deren Pulsationsdauer p ab. Es gilt:</a:t>
            </a:r>
          </a:p>
        </p:txBody>
      </p:sp>
      <p:sp>
        <p:nvSpPr>
          <p:cNvPr id="205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de-DE" altLang="de-DE" sz="1800"/>
          </a:p>
        </p:txBody>
      </p:sp>
      <p:sp>
        <p:nvSpPr>
          <p:cNvPr id="11" name="Textfeld 10"/>
          <p:cNvSpPr txBox="1">
            <a:spLocks noChangeArrowheads="1"/>
          </p:cNvSpPr>
          <p:nvPr/>
        </p:nvSpPr>
        <p:spPr bwMode="auto">
          <a:xfrm>
            <a:off x="3706813" y="2625725"/>
            <a:ext cx="21637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de-DE" altLang="de-DE" sz="1400">
                <a:latin typeface="Times New Roman" pitchFamily="18" charset="0"/>
                <a:cs typeface="Times New Roman" pitchFamily="18" charset="0"/>
              </a:rPr>
              <a:t>Andromeda-Galaxie</a:t>
            </a:r>
          </a:p>
        </p:txBody>
      </p:sp>
      <p:pic>
        <p:nvPicPr>
          <p:cNvPr id="2054" name="Picture 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050" y="692150"/>
            <a:ext cx="271780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5" name="Picture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6813" y="692150"/>
            <a:ext cx="239395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6" name="Rechteck 2"/>
          <p:cNvSpPr>
            <a:spLocks noChangeArrowheads="1"/>
          </p:cNvSpPr>
          <p:nvPr/>
        </p:nvSpPr>
        <p:spPr bwMode="auto">
          <a:xfrm>
            <a:off x="682625" y="2565400"/>
            <a:ext cx="29527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de-DE" altLang="de-DE" sz="1400">
                <a:latin typeface="Times New Roman" pitchFamily="18" charset="0"/>
                <a:cs typeface="Times New Roman" pitchFamily="18" charset="0"/>
              </a:rPr>
              <a:t>Kleine Magellansche Wolke (KMW</a:t>
            </a:r>
            <a:r>
              <a:rPr lang="de-DE" altLang="de-DE" sz="1800"/>
              <a:t>)</a:t>
            </a:r>
          </a:p>
        </p:txBody>
      </p:sp>
      <p:sp>
        <p:nvSpPr>
          <p:cNvPr id="2057" name="Rectangle 1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de-DE" altLang="de-DE" sz="1800"/>
          </a:p>
        </p:txBody>
      </p:sp>
      <p:graphicFrame>
        <p:nvGraphicFramePr>
          <p:cNvPr id="2058" name="Objekt 5"/>
          <p:cNvGraphicFramePr>
            <a:graphicFrameLocks noChangeAspect="1"/>
          </p:cNvGraphicFramePr>
          <p:nvPr/>
        </p:nvGraphicFramePr>
        <p:xfrm>
          <a:off x="781050" y="3933825"/>
          <a:ext cx="4256088" cy="503238"/>
        </p:xfrm>
        <a:graphic>
          <a:graphicData uri="http://schemas.openxmlformats.org/presentationml/2006/ole">
            <mc:AlternateContent xmlns:mc="http://schemas.openxmlformats.org/markup-compatibility/2006">
              <mc:Choice xmlns:v="urn:schemas-microsoft-com:vml" Requires="v">
                <p:oleObj spid="_x0000_s2066" name="Equation" r:id="rId5" imgW="3619500" imgH="431800" progId="Equation.DSMT4">
                  <p:embed/>
                </p:oleObj>
              </mc:Choice>
              <mc:Fallback>
                <p:oleObj name="Equation" r:id="rId5" imgW="3619500" imgH="431800" progId="Equation.DSMT4">
                  <p:embed/>
                  <p:pic>
                    <p:nvPicPr>
                      <p:cNvPr id="0" name="Objek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1050" y="3933825"/>
                        <a:ext cx="4256088"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059" name="Picture 2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00788" y="714375"/>
            <a:ext cx="2393950" cy="180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60" name="Rechteck 15"/>
          <p:cNvSpPr>
            <a:spLocks noChangeArrowheads="1"/>
          </p:cNvSpPr>
          <p:nvPr/>
        </p:nvSpPr>
        <p:spPr bwMode="auto">
          <a:xfrm>
            <a:off x="5799138" y="2625725"/>
            <a:ext cx="3021012" cy="182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tabLst>
                <a:tab pos="179388" algn="l"/>
                <a:tab pos="53975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179388" algn="l"/>
                <a:tab pos="53975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179388" algn="l"/>
                <a:tab pos="53975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179388" algn="l"/>
                <a:tab pos="53975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179388" algn="l"/>
                <a:tab pos="539750"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tabLst>
                <a:tab pos="179388" algn="l"/>
                <a:tab pos="539750"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tabLst>
                <a:tab pos="179388" algn="l"/>
                <a:tab pos="539750"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tabLst>
                <a:tab pos="179388" algn="l"/>
                <a:tab pos="539750"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tabLst>
                <a:tab pos="179388" algn="l"/>
                <a:tab pos="539750" algn="l"/>
              </a:tabLst>
              <a:defRPr sz="2000">
                <a:solidFill>
                  <a:schemeClr val="tx1"/>
                </a:solidFill>
                <a:latin typeface="Calibri" pitchFamily="34" charset="0"/>
              </a:defRPr>
            </a:lvl9pPr>
          </a:lstStyle>
          <a:p>
            <a:pPr eaLnBrk="1" hangingPunct="1">
              <a:lnSpc>
                <a:spcPct val="115000"/>
              </a:lnSpc>
              <a:spcBef>
                <a:spcPct val="0"/>
              </a:spcBef>
              <a:buFontTx/>
              <a:buNone/>
            </a:pPr>
            <a:r>
              <a:rPr lang="de-DE" altLang="de-DE" sz="1400">
                <a:latin typeface="Times New Roman" pitchFamily="18" charset="0"/>
                <a:cs typeface="Times New Roman" pitchFamily="18" charset="0"/>
              </a:rPr>
              <a:t>Aufgabe 1</a:t>
            </a:r>
          </a:p>
          <a:p>
            <a:pPr eaLnBrk="1" hangingPunct="1">
              <a:lnSpc>
                <a:spcPct val="115000"/>
              </a:lnSpc>
              <a:spcBef>
                <a:spcPct val="0"/>
              </a:spcBef>
              <a:buFontTx/>
              <a:buNone/>
            </a:pPr>
            <a:r>
              <a:rPr lang="de-DE" altLang="de-DE" sz="1400">
                <a:latin typeface="Times New Roman" pitchFamily="18" charset="0"/>
                <a:cs typeface="Times New Roman" pitchFamily="18" charset="0"/>
              </a:rPr>
              <a:t>Das Bild zeigt die Lichtkurve eines </a:t>
            </a:r>
          </a:p>
          <a:p>
            <a:pPr eaLnBrk="1" hangingPunct="1">
              <a:lnSpc>
                <a:spcPct val="115000"/>
              </a:lnSpc>
              <a:spcBef>
                <a:spcPct val="0"/>
              </a:spcBef>
              <a:buFontTx/>
              <a:buNone/>
            </a:pPr>
            <a:r>
              <a:rPr lang="de-DE" altLang="de-DE" sz="1400">
                <a:latin typeface="Times New Roman" pitchFamily="18" charset="0"/>
                <a:cs typeface="Times New Roman" pitchFamily="18" charset="0"/>
              </a:rPr>
              <a:t>δ-Cepheiden einer nahen Galaxie. </a:t>
            </a:r>
            <a:br>
              <a:rPr lang="de-DE" altLang="de-DE" sz="1400">
                <a:latin typeface="Times New Roman" pitchFamily="18" charset="0"/>
                <a:cs typeface="Times New Roman" pitchFamily="18" charset="0"/>
              </a:rPr>
            </a:br>
            <a:r>
              <a:rPr lang="de-DE" altLang="de-DE" sz="1400">
                <a:latin typeface="Times New Roman" pitchFamily="18" charset="0"/>
                <a:cs typeface="Times New Roman" pitchFamily="18" charset="0"/>
              </a:rPr>
              <a:t>Ermitteln Sie aus der Lichtkurve die Periodenlänge und die mittlere scheinbare Helligkeit und schätzen Sie dann die Entfernung dieser Galaxie ab.</a:t>
            </a:r>
          </a:p>
        </p:txBody>
      </p:sp>
      <p:graphicFrame>
        <p:nvGraphicFramePr>
          <p:cNvPr id="2061" name="Objekt 17"/>
          <p:cNvGraphicFramePr>
            <a:graphicFrameLocks noChangeAspect="1"/>
          </p:cNvGraphicFramePr>
          <p:nvPr/>
        </p:nvGraphicFramePr>
        <p:xfrm>
          <a:off x="2484438" y="5373688"/>
          <a:ext cx="6057900" cy="419100"/>
        </p:xfrm>
        <a:graphic>
          <a:graphicData uri="http://schemas.openxmlformats.org/presentationml/2006/ole">
            <mc:AlternateContent xmlns:mc="http://schemas.openxmlformats.org/markup-compatibility/2006">
              <mc:Choice xmlns:v="urn:schemas-microsoft-com:vml" Requires="v">
                <p:oleObj spid="_x0000_s2067" name="Equation" r:id="rId8" imgW="6057900" imgH="419100" progId="Equation.DSMT4">
                  <p:embed/>
                </p:oleObj>
              </mc:Choice>
              <mc:Fallback>
                <p:oleObj name="Equation" r:id="rId8" imgW="6057900" imgH="419100" progId="Equation.DSMT4">
                  <p:embed/>
                  <p:pic>
                    <p:nvPicPr>
                      <p:cNvPr id="0" name="Objekt 1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84438" y="5373688"/>
                        <a:ext cx="605790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62" name="Objekt 18"/>
          <p:cNvGraphicFramePr>
            <a:graphicFrameLocks noChangeAspect="1"/>
          </p:cNvGraphicFramePr>
          <p:nvPr/>
        </p:nvGraphicFramePr>
        <p:xfrm>
          <a:off x="4787900" y="4941888"/>
          <a:ext cx="3743325" cy="238125"/>
        </p:xfrm>
        <a:graphic>
          <a:graphicData uri="http://schemas.openxmlformats.org/presentationml/2006/ole">
            <mc:AlternateContent xmlns:mc="http://schemas.openxmlformats.org/markup-compatibility/2006">
              <mc:Choice xmlns:v="urn:schemas-microsoft-com:vml" Requires="v">
                <p:oleObj spid="_x0000_s2068" name="Equation" r:id="rId10" imgW="3746500" imgH="241300" progId="Equation.DSMT4">
                  <p:embed/>
                </p:oleObj>
              </mc:Choice>
              <mc:Fallback>
                <p:oleObj name="Equation" r:id="rId10" imgW="3746500" imgH="241300" progId="Equation.DSMT4">
                  <p:embed/>
                  <p:pic>
                    <p:nvPicPr>
                      <p:cNvPr id="0" name="Objekt 1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787900" y="4941888"/>
                        <a:ext cx="3743325"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054"/>
                                        </p:tgtEl>
                                        <p:attrNameLst>
                                          <p:attrName>style.visibility</p:attrName>
                                        </p:attrNameLst>
                                      </p:cBhvr>
                                      <p:to>
                                        <p:strVal val="visible"/>
                                      </p:to>
                                    </p:set>
                                    <p:animEffect transition="in" filter="fade">
                                      <p:cBhvr>
                                        <p:cTn id="7" dur="500"/>
                                        <p:tgtEl>
                                          <p:spTgt spid="20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56"/>
                                        </p:tgtEl>
                                        <p:attrNameLst>
                                          <p:attrName>style.visibility</p:attrName>
                                        </p:attrNameLst>
                                      </p:cBhvr>
                                      <p:to>
                                        <p:strVal val="visible"/>
                                      </p:to>
                                    </p:set>
                                    <p:animEffect transition="in" filter="fade">
                                      <p:cBhvr>
                                        <p:cTn id="12" dur="500"/>
                                        <p:tgtEl>
                                          <p:spTgt spid="205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055"/>
                                        </p:tgtEl>
                                        <p:attrNameLst>
                                          <p:attrName>style.visibility</p:attrName>
                                        </p:attrNameLst>
                                      </p:cBhvr>
                                      <p:to>
                                        <p:strVal val="visible"/>
                                      </p:to>
                                    </p:set>
                                    <p:animEffect transition="in" filter="fade">
                                      <p:cBhvr>
                                        <p:cTn id="17" dur="500"/>
                                        <p:tgtEl>
                                          <p:spTgt spid="205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051"/>
                                        </p:tgtEl>
                                        <p:attrNameLst>
                                          <p:attrName>style.visibility</p:attrName>
                                        </p:attrNameLst>
                                      </p:cBhvr>
                                      <p:to>
                                        <p:strVal val="visible"/>
                                      </p:to>
                                    </p:set>
                                    <p:animEffect transition="in" filter="fade">
                                      <p:cBhvr>
                                        <p:cTn id="27" dur="500"/>
                                        <p:tgtEl>
                                          <p:spTgt spid="205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2058"/>
                                        </p:tgtEl>
                                        <p:attrNameLst>
                                          <p:attrName>style.visibility</p:attrName>
                                        </p:attrNameLst>
                                      </p:cBhvr>
                                      <p:to>
                                        <p:strVal val="visible"/>
                                      </p:to>
                                    </p:set>
                                    <p:animEffect transition="in" filter="fade">
                                      <p:cBhvr>
                                        <p:cTn id="32" dur="500"/>
                                        <p:tgtEl>
                                          <p:spTgt spid="205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2059"/>
                                        </p:tgtEl>
                                        <p:attrNameLst>
                                          <p:attrName>style.visibility</p:attrName>
                                        </p:attrNameLst>
                                      </p:cBhvr>
                                      <p:to>
                                        <p:strVal val="visible"/>
                                      </p:to>
                                    </p:set>
                                    <p:animEffect transition="in" filter="fade">
                                      <p:cBhvr>
                                        <p:cTn id="37" dur="500"/>
                                        <p:tgtEl>
                                          <p:spTgt spid="205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060"/>
                                        </p:tgtEl>
                                        <p:attrNameLst>
                                          <p:attrName>style.visibility</p:attrName>
                                        </p:attrNameLst>
                                      </p:cBhvr>
                                      <p:to>
                                        <p:strVal val="visible"/>
                                      </p:to>
                                    </p:set>
                                    <p:animEffect transition="in" filter="fade">
                                      <p:cBhvr>
                                        <p:cTn id="42" dur="500"/>
                                        <p:tgtEl>
                                          <p:spTgt spid="206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nodeType="clickEffect">
                                  <p:stCondLst>
                                    <p:cond delay="0"/>
                                  </p:stCondLst>
                                  <p:childTnLst>
                                    <p:set>
                                      <p:cBhvr>
                                        <p:cTn id="46" dur="1" fill="hold">
                                          <p:stCondLst>
                                            <p:cond delay="0"/>
                                          </p:stCondLst>
                                        </p:cTn>
                                        <p:tgtEl>
                                          <p:spTgt spid="2062"/>
                                        </p:tgtEl>
                                        <p:attrNameLst>
                                          <p:attrName>style.visibility</p:attrName>
                                        </p:attrNameLst>
                                      </p:cBhvr>
                                      <p:to>
                                        <p:strVal val="visible"/>
                                      </p:to>
                                    </p:set>
                                    <p:animEffect transition="in" filter="fade">
                                      <p:cBhvr>
                                        <p:cTn id="47" dur="500"/>
                                        <p:tgtEl>
                                          <p:spTgt spid="2062"/>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nodeType="clickEffect">
                                  <p:stCondLst>
                                    <p:cond delay="0"/>
                                  </p:stCondLst>
                                  <p:childTnLst>
                                    <p:set>
                                      <p:cBhvr>
                                        <p:cTn id="51" dur="1" fill="hold">
                                          <p:stCondLst>
                                            <p:cond delay="0"/>
                                          </p:stCondLst>
                                        </p:cTn>
                                        <p:tgtEl>
                                          <p:spTgt spid="2061"/>
                                        </p:tgtEl>
                                        <p:attrNameLst>
                                          <p:attrName>style.visibility</p:attrName>
                                        </p:attrNameLst>
                                      </p:cBhvr>
                                      <p:to>
                                        <p:strVal val="visible"/>
                                      </p:to>
                                    </p:set>
                                    <p:animEffect transition="in" filter="fade">
                                      <p:cBhvr>
                                        <p:cTn id="52" dur="500"/>
                                        <p:tgtEl>
                                          <p:spTgt spid="20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p:bldP spid="11" grpId="0"/>
      <p:bldP spid="2056" grpId="0"/>
      <p:bldP spid="206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feld 3"/>
          <p:cNvSpPr txBox="1">
            <a:spLocks noChangeArrowheads="1"/>
          </p:cNvSpPr>
          <p:nvPr/>
        </p:nvSpPr>
        <p:spPr bwMode="auto">
          <a:xfrm>
            <a:off x="2627313" y="260350"/>
            <a:ext cx="44656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de-DE" altLang="de-DE" sz="1800">
                <a:latin typeface="Times New Roman" pitchFamily="18" charset="0"/>
                <a:cs typeface="Times New Roman" pitchFamily="18" charset="0"/>
              </a:rPr>
              <a:t>Galaxien und ihre Entfernungsbestimmung</a:t>
            </a:r>
          </a:p>
        </p:txBody>
      </p:sp>
      <p:sp>
        <p:nvSpPr>
          <p:cNvPr id="3075" name="Textfeld 2"/>
          <p:cNvSpPr txBox="1">
            <a:spLocks noChangeArrowheads="1"/>
          </p:cNvSpPr>
          <p:nvPr/>
        </p:nvSpPr>
        <p:spPr bwMode="auto">
          <a:xfrm>
            <a:off x="4637088" y="744538"/>
            <a:ext cx="4032250" cy="108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tabLst>
                <a:tab pos="179388" algn="l"/>
                <a:tab pos="539750" algn="l"/>
              </a:tabLst>
              <a:defRPr sz="3200">
                <a:solidFill>
                  <a:schemeClr val="tx1"/>
                </a:solidFill>
                <a:latin typeface="Calibri" pitchFamily="34" charset="0"/>
              </a:defRPr>
            </a:lvl1pPr>
            <a:lvl2pPr marL="742950" indent="-285750" eaLnBrk="0" hangingPunct="0">
              <a:spcBef>
                <a:spcPct val="20000"/>
              </a:spcBef>
              <a:buFont typeface="Arial" charset="0"/>
              <a:buChar char="–"/>
              <a:tabLst>
                <a:tab pos="179388" algn="l"/>
                <a:tab pos="53975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179388" algn="l"/>
                <a:tab pos="53975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179388" algn="l"/>
                <a:tab pos="53975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179388" algn="l"/>
                <a:tab pos="539750"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tabLst>
                <a:tab pos="179388" algn="l"/>
                <a:tab pos="539750"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tabLst>
                <a:tab pos="179388" algn="l"/>
                <a:tab pos="539750"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tabLst>
                <a:tab pos="179388" algn="l"/>
                <a:tab pos="539750"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tabLst>
                <a:tab pos="179388" algn="l"/>
                <a:tab pos="539750" algn="l"/>
              </a:tabLst>
              <a:defRPr sz="2000">
                <a:solidFill>
                  <a:schemeClr val="tx1"/>
                </a:solidFill>
                <a:latin typeface="Calibri" pitchFamily="34" charset="0"/>
              </a:defRPr>
            </a:lvl9pPr>
          </a:lstStyle>
          <a:p>
            <a:pPr>
              <a:lnSpc>
                <a:spcPct val="115000"/>
              </a:lnSpc>
              <a:spcBef>
                <a:spcPct val="0"/>
              </a:spcBef>
              <a:buFontTx/>
              <a:buNone/>
            </a:pPr>
            <a:r>
              <a:rPr lang="de-DE" altLang="de-DE" sz="1400" dirty="0">
                <a:latin typeface="Times New Roman" pitchFamily="18" charset="0"/>
                <a:cs typeface="Times New Roman" pitchFamily="18" charset="0"/>
              </a:rPr>
              <a:t>Für größere Entfernungen benötigt man „hellere </a:t>
            </a:r>
          </a:p>
          <a:p>
            <a:pPr>
              <a:lnSpc>
                <a:spcPct val="115000"/>
              </a:lnSpc>
              <a:spcBef>
                <a:spcPct val="0"/>
              </a:spcBef>
              <a:buFontTx/>
              <a:buNone/>
            </a:pPr>
            <a:r>
              <a:rPr lang="de-DE" altLang="de-DE" sz="1400" dirty="0">
                <a:latin typeface="Times New Roman" pitchFamily="18" charset="0"/>
                <a:cs typeface="Times New Roman" pitchFamily="18" charset="0"/>
              </a:rPr>
              <a:t>Standardkerzen“. Hierzu benutzt man die absolute </a:t>
            </a:r>
          </a:p>
          <a:p>
            <a:pPr>
              <a:lnSpc>
                <a:spcPct val="115000"/>
              </a:lnSpc>
              <a:spcBef>
                <a:spcPct val="0"/>
              </a:spcBef>
              <a:buFontTx/>
              <a:buNone/>
            </a:pPr>
            <a:r>
              <a:rPr lang="de-DE" altLang="de-DE" sz="1400" dirty="0">
                <a:latin typeface="Times New Roman" pitchFamily="18" charset="0"/>
                <a:cs typeface="Times New Roman" pitchFamily="18" charset="0"/>
              </a:rPr>
              <a:t>Helligkeit einer Supernova </a:t>
            </a:r>
            <a:r>
              <a:rPr lang="de-DE" altLang="de-DE" sz="1400" dirty="0" err="1">
                <a:latin typeface="Times New Roman" pitchFamily="18" charset="0"/>
                <a:cs typeface="Times New Roman" pitchFamily="18" charset="0"/>
              </a:rPr>
              <a:t>Ia</a:t>
            </a:r>
            <a:r>
              <a:rPr lang="de-DE" altLang="de-DE" sz="1400" dirty="0">
                <a:latin typeface="Times New Roman" pitchFamily="18" charset="0"/>
                <a:cs typeface="Times New Roman" pitchFamily="18" charset="0"/>
              </a:rPr>
              <a:t>, die immer in etwa den gleichen Wert von M  –19,6 ± 0,2 Mag hat.</a:t>
            </a:r>
          </a:p>
        </p:txBody>
      </p:sp>
      <p:sp>
        <p:nvSpPr>
          <p:cNvPr id="307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de-DE" altLang="de-DE" sz="1800"/>
          </a:p>
        </p:txBody>
      </p:sp>
      <p:sp>
        <p:nvSpPr>
          <p:cNvPr id="3077"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de-DE" altLang="de-DE" sz="1800"/>
          </a:p>
        </p:txBody>
      </p:sp>
      <p:sp>
        <p:nvSpPr>
          <p:cNvPr id="3078" name="Rectangle 4"/>
          <p:cNvSpPr>
            <a:spLocks noChangeArrowheads="1"/>
          </p:cNvSpPr>
          <p:nvPr/>
        </p:nvSpPr>
        <p:spPr bwMode="auto">
          <a:xfrm>
            <a:off x="0" y="6953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de-DE" altLang="de-DE" sz="1200">
                <a:latin typeface="Times New Roman" pitchFamily="18" charset="0"/>
                <a:cs typeface="Times New Roman" pitchFamily="18" charset="0"/>
              </a:rPr>
              <a:t/>
            </a:r>
            <a:br>
              <a:rPr lang="de-DE" altLang="de-DE" sz="1200">
                <a:latin typeface="Times New Roman" pitchFamily="18" charset="0"/>
                <a:cs typeface="Times New Roman" pitchFamily="18" charset="0"/>
              </a:rPr>
            </a:br>
            <a:endParaRPr lang="de-DE" altLang="de-DE" sz="1800"/>
          </a:p>
        </p:txBody>
      </p:sp>
      <p:sp>
        <p:nvSpPr>
          <p:cNvPr id="3079" name="Rectangle 9"/>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de-DE" altLang="de-DE" sz="1800"/>
          </a:p>
        </p:txBody>
      </p:sp>
      <p:sp>
        <p:nvSpPr>
          <p:cNvPr id="3080" name="Rectangle 10"/>
          <p:cNvSpPr>
            <a:spLocks noChangeArrowheads="1"/>
          </p:cNvSpPr>
          <p:nvPr/>
        </p:nvSpPr>
        <p:spPr bwMode="auto">
          <a:xfrm>
            <a:off x="152400" y="8477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de-DE" altLang="de-DE" sz="1200">
                <a:latin typeface="Times New Roman" pitchFamily="18" charset="0"/>
                <a:cs typeface="Times New Roman" pitchFamily="18" charset="0"/>
              </a:rPr>
              <a:t/>
            </a:r>
            <a:br>
              <a:rPr lang="de-DE" altLang="de-DE" sz="1200">
                <a:latin typeface="Times New Roman" pitchFamily="18" charset="0"/>
                <a:cs typeface="Times New Roman" pitchFamily="18" charset="0"/>
              </a:rPr>
            </a:br>
            <a:endParaRPr lang="de-DE" altLang="de-DE" sz="1800"/>
          </a:p>
        </p:txBody>
      </p:sp>
      <p:sp>
        <p:nvSpPr>
          <p:cNvPr id="3081" name="Rectangle 13"/>
          <p:cNvSpPr>
            <a:spLocks noChangeArrowheads="1"/>
          </p:cNvSpPr>
          <p:nvPr/>
        </p:nvSpPr>
        <p:spPr bwMode="auto">
          <a:xfrm>
            <a:off x="304800" y="3048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de-DE" altLang="de-DE" sz="1800"/>
          </a:p>
        </p:txBody>
      </p:sp>
      <p:sp>
        <p:nvSpPr>
          <p:cNvPr id="3082" name="Rectangle 14"/>
          <p:cNvSpPr>
            <a:spLocks noChangeArrowheads="1"/>
          </p:cNvSpPr>
          <p:nvPr/>
        </p:nvSpPr>
        <p:spPr bwMode="auto">
          <a:xfrm>
            <a:off x="304800" y="10001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de-DE" altLang="de-DE" sz="1200">
                <a:latin typeface="Times New Roman" pitchFamily="18" charset="0"/>
                <a:cs typeface="Times New Roman" pitchFamily="18" charset="0"/>
              </a:rPr>
              <a:t/>
            </a:r>
            <a:br>
              <a:rPr lang="de-DE" altLang="de-DE" sz="1200">
                <a:latin typeface="Times New Roman" pitchFamily="18" charset="0"/>
                <a:cs typeface="Times New Roman" pitchFamily="18" charset="0"/>
              </a:rPr>
            </a:br>
            <a:endParaRPr lang="de-DE" altLang="de-DE" sz="1800"/>
          </a:p>
        </p:txBody>
      </p:sp>
      <p:pic>
        <p:nvPicPr>
          <p:cNvPr id="13" name="Bild 4" descr="http://upload.wikimedia.org/wikipedia/commons/thumb/a/a6/Progenitor_IA_supernova-de.svg/500px-Progenitor_IA_supernova-de.sv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762000"/>
            <a:ext cx="3889375" cy="386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hteck 1"/>
          <p:cNvSpPr>
            <a:spLocks noChangeArrowheads="1"/>
          </p:cNvSpPr>
          <p:nvPr/>
        </p:nvSpPr>
        <p:spPr bwMode="auto">
          <a:xfrm>
            <a:off x="4572000" y="1909763"/>
            <a:ext cx="4248150" cy="267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de-DE" altLang="de-DE" sz="1400" b="1" dirty="0">
                <a:latin typeface="Times New Roman" pitchFamily="18" charset="0"/>
                <a:cs typeface="Times New Roman" pitchFamily="18" charset="0"/>
              </a:rPr>
              <a:t>Aufgabe 2</a:t>
            </a:r>
            <a:r>
              <a:rPr lang="de-DE" altLang="de-DE" sz="1800" dirty="0"/>
              <a:t/>
            </a:r>
            <a:br>
              <a:rPr lang="de-DE" altLang="de-DE" sz="1800" dirty="0"/>
            </a:br>
            <a:r>
              <a:rPr lang="de-DE" altLang="de-DE" sz="1400" dirty="0">
                <a:latin typeface="Times New Roman" pitchFamily="18" charset="0"/>
                <a:cs typeface="Times New Roman" pitchFamily="18" charset="0"/>
              </a:rPr>
              <a:t>a) Die Supernova in der Galaxie NGC 4526 aus  dem  </a:t>
            </a:r>
          </a:p>
          <a:p>
            <a:pPr eaLnBrk="1" hangingPunct="1">
              <a:spcBef>
                <a:spcPct val="0"/>
              </a:spcBef>
              <a:buFontTx/>
              <a:buNone/>
            </a:pPr>
            <a:r>
              <a:rPr lang="de-DE" altLang="de-DE" sz="1400" dirty="0">
                <a:latin typeface="Times New Roman" pitchFamily="18" charset="0"/>
                <a:cs typeface="Times New Roman" pitchFamily="18" charset="0"/>
              </a:rPr>
              <a:t>    Jahr 1994 erreichte eine scheinbare Helligkeit </a:t>
            </a:r>
            <a:br>
              <a:rPr lang="de-DE" altLang="de-DE" sz="1400" dirty="0">
                <a:latin typeface="Times New Roman" pitchFamily="18" charset="0"/>
                <a:cs typeface="Times New Roman" pitchFamily="18" charset="0"/>
              </a:rPr>
            </a:br>
            <a:r>
              <a:rPr lang="de-DE" altLang="de-DE" sz="1400" dirty="0">
                <a:latin typeface="Times New Roman" pitchFamily="18" charset="0"/>
                <a:cs typeface="Times New Roman" pitchFamily="18" charset="0"/>
              </a:rPr>
              <a:t>    von 11,8.</a:t>
            </a:r>
            <a:br>
              <a:rPr lang="de-DE" altLang="de-DE" sz="1400" dirty="0">
                <a:latin typeface="Times New Roman" pitchFamily="18" charset="0"/>
                <a:cs typeface="Times New Roman" pitchFamily="18" charset="0"/>
              </a:rPr>
            </a:br>
            <a:r>
              <a:rPr lang="de-DE" altLang="de-DE" sz="1400" dirty="0">
                <a:latin typeface="Times New Roman" pitchFamily="18" charset="0"/>
                <a:cs typeface="Times New Roman" pitchFamily="18" charset="0"/>
              </a:rPr>
              <a:t>    Wie weit ist die Galaxie NGC 4526 entfernt?</a:t>
            </a:r>
            <a:br>
              <a:rPr lang="de-DE" altLang="de-DE" sz="1400" dirty="0">
                <a:latin typeface="Times New Roman" pitchFamily="18" charset="0"/>
                <a:cs typeface="Times New Roman" pitchFamily="18" charset="0"/>
              </a:rPr>
            </a:br>
            <a:r>
              <a:rPr lang="de-DE" altLang="de-DE" sz="1400" dirty="0">
                <a:latin typeface="Times New Roman" pitchFamily="18" charset="0"/>
                <a:cs typeface="Times New Roman" pitchFamily="18" charset="0"/>
              </a:rPr>
              <a:t>b) Große Teleskope erkennen noch Objekte 22.</a:t>
            </a:r>
            <a:br>
              <a:rPr lang="de-DE" altLang="de-DE" sz="1400" dirty="0">
                <a:latin typeface="Times New Roman" pitchFamily="18" charset="0"/>
                <a:cs typeface="Times New Roman" pitchFamily="18" charset="0"/>
              </a:rPr>
            </a:br>
            <a:r>
              <a:rPr lang="de-DE" altLang="de-DE" sz="1400" dirty="0">
                <a:latin typeface="Times New Roman" pitchFamily="18" charset="0"/>
                <a:cs typeface="Times New Roman" pitchFamily="18" charset="0"/>
              </a:rPr>
              <a:t>     Größe, moderne Astrofotografie reicht bis  </a:t>
            </a:r>
            <a:br>
              <a:rPr lang="de-DE" altLang="de-DE" sz="1400" dirty="0">
                <a:latin typeface="Times New Roman" pitchFamily="18" charset="0"/>
                <a:cs typeface="Times New Roman" pitchFamily="18" charset="0"/>
              </a:rPr>
            </a:br>
            <a:r>
              <a:rPr lang="de-DE" altLang="de-DE" sz="1400" dirty="0">
                <a:latin typeface="Times New Roman" pitchFamily="18" charset="0"/>
                <a:cs typeface="Times New Roman" pitchFamily="18" charset="0"/>
              </a:rPr>
              <a:t>     zur 25. Größe, was etwa einer Kerzenflamme </a:t>
            </a:r>
            <a:br>
              <a:rPr lang="de-DE" altLang="de-DE" sz="1400" dirty="0">
                <a:latin typeface="Times New Roman" pitchFamily="18" charset="0"/>
                <a:cs typeface="Times New Roman" pitchFamily="18" charset="0"/>
              </a:rPr>
            </a:br>
            <a:r>
              <a:rPr lang="de-DE" altLang="de-DE" sz="1400" dirty="0">
                <a:latin typeface="Times New Roman" pitchFamily="18" charset="0"/>
                <a:cs typeface="Times New Roman" pitchFamily="18" charset="0"/>
              </a:rPr>
              <a:t>     auf dem Mond entspricht.   </a:t>
            </a:r>
            <a:br>
              <a:rPr lang="de-DE" altLang="de-DE" sz="1400" dirty="0">
                <a:latin typeface="Times New Roman" pitchFamily="18" charset="0"/>
                <a:cs typeface="Times New Roman" pitchFamily="18" charset="0"/>
              </a:rPr>
            </a:br>
            <a:r>
              <a:rPr lang="de-DE" altLang="de-DE" sz="1400" dirty="0">
                <a:latin typeface="Times New Roman" pitchFamily="18" charset="0"/>
                <a:cs typeface="Times New Roman" pitchFamily="18" charset="0"/>
              </a:rPr>
              <a:t>     Bis zu welchem Abstand kann man mit einem  </a:t>
            </a:r>
            <a:br>
              <a:rPr lang="de-DE" altLang="de-DE" sz="1400" dirty="0">
                <a:latin typeface="Times New Roman" pitchFamily="18" charset="0"/>
                <a:cs typeface="Times New Roman" pitchFamily="18" charset="0"/>
              </a:rPr>
            </a:br>
            <a:r>
              <a:rPr lang="de-DE" altLang="de-DE" sz="1400" dirty="0">
                <a:latin typeface="Times New Roman" pitchFamily="18" charset="0"/>
                <a:cs typeface="Times New Roman" pitchFamily="18" charset="0"/>
              </a:rPr>
              <a:t>     großen Teleskop die Entfernung von Galaxien </a:t>
            </a:r>
            <a:br>
              <a:rPr lang="de-DE" altLang="de-DE" sz="1400" dirty="0">
                <a:latin typeface="Times New Roman" pitchFamily="18" charset="0"/>
                <a:cs typeface="Times New Roman" pitchFamily="18" charset="0"/>
              </a:rPr>
            </a:br>
            <a:r>
              <a:rPr lang="de-DE" altLang="de-DE" sz="1400" dirty="0">
                <a:latin typeface="Times New Roman" pitchFamily="18" charset="0"/>
                <a:cs typeface="Times New Roman" pitchFamily="18" charset="0"/>
              </a:rPr>
              <a:t>     mit Hilfe von Supernovae des Typs </a:t>
            </a:r>
            <a:r>
              <a:rPr lang="de-DE" altLang="de-DE" sz="1400" dirty="0" err="1">
                <a:latin typeface="Times New Roman" pitchFamily="18" charset="0"/>
                <a:cs typeface="Times New Roman" pitchFamily="18" charset="0"/>
              </a:rPr>
              <a:t>Ia</a:t>
            </a:r>
            <a:r>
              <a:rPr lang="de-DE" altLang="de-DE" sz="1400" dirty="0">
                <a:latin typeface="Times New Roman" pitchFamily="18" charset="0"/>
                <a:cs typeface="Times New Roman" pitchFamily="18" charset="0"/>
              </a:rPr>
              <a:t> abschätzen?</a:t>
            </a:r>
            <a:endParaRPr lang="de-DE" altLang="de-DE" sz="1400" dirty="0">
              <a:cs typeface="Times New Roman" pitchFamily="18" charset="0"/>
            </a:endParaRPr>
          </a:p>
        </p:txBody>
      </p:sp>
      <p:sp>
        <p:nvSpPr>
          <p:cNvPr id="3085"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de-DE" altLang="de-DE" sz="1800"/>
          </a:p>
        </p:txBody>
      </p:sp>
      <p:graphicFrame>
        <p:nvGraphicFramePr>
          <p:cNvPr id="4" name="Objekt 3"/>
          <p:cNvGraphicFramePr>
            <a:graphicFrameLocks noChangeAspect="1"/>
          </p:cNvGraphicFramePr>
          <p:nvPr/>
        </p:nvGraphicFramePr>
        <p:xfrm>
          <a:off x="1116013" y="4941888"/>
          <a:ext cx="6621462" cy="431800"/>
        </p:xfrm>
        <a:graphic>
          <a:graphicData uri="http://schemas.openxmlformats.org/presentationml/2006/ole">
            <mc:AlternateContent xmlns:mc="http://schemas.openxmlformats.org/markup-compatibility/2006">
              <mc:Choice xmlns:v="urn:schemas-microsoft-com:vml" Requires="v">
                <p:oleObj spid="_x0000_s3091" name="Equation" r:id="rId4" imgW="6616700" imgH="431800" progId="Equation.DSMT4">
                  <p:embed/>
                </p:oleObj>
              </mc:Choice>
              <mc:Fallback>
                <p:oleObj name="Equation" r:id="rId4" imgW="6616700" imgH="431800" progId="Equation.DSMT4">
                  <p:embed/>
                  <p:pic>
                    <p:nvPicPr>
                      <p:cNvPr id="0" name="Objek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6013" y="4941888"/>
                        <a:ext cx="6621462"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087" name="Rectangle 1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de-DE" altLang="de-DE" sz="1800"/>
          </a:p>
        </p:txBody>
      </p:sp>
      <p:graphicFrame>
        <p:nvGraphicFramePr>
          <p:cNvPr id="6" name="Objekt 5"/>
          <p:cNvGraphicFramePr>
            <a:graphicFrameLocks noChangeAspect="1"/>
          </p:cNvGraphicFramePr>
          <p:nvPr/>
        </p:nvGraphicFramePr>
        <p:xfrm>
          <a:off x="1103313" y="5516563"/>
          <a:ext cx="6502400" cy="431800"/>
        </p:xfrm>
        <a:graphic>
          <a:graphicData uri="http://schemas.openxmlformats.org/presentationml/2006/ole">
            <mc:AlternateContent xmlns:mc="http://schemas.openxmlformats.org/markup-compatibility/2006">
              <mc:Choice xmlns:v="urn:schemas-microsoft-com:vml" Requires="v">
                <p:oleObj spid="_x0000_s3092" name="Equation" r:id="rId6" imgW="6502400" imgH="431800" progId="Equation.DSMT4">
                  <p:embed/>
                </p:oleObj>
              </mc:Choice>
              <mc:Fallback>
                <p:oleObj name="Equation" r:id="rId6" imgW="6502400" imgH="431800" progId="Equation.DSMT4">
                  <p:embed/>
                  <p:pic>
                    <p:nvPicPr>
                      <p:cNvPr id="0" name="Objek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03313" y="5516563"/>
                        <a:ext cx="65024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fade">
                                      <p:cBhvr>
                                        <p:cTn id="7" dur="500"/>
                                        <p:tgtEl>
                                          <p:spTgt spid="307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feld 3"/>
          <p:cNvSpPr txBox="1">
            <a:spLocks noChangeArrowheads="1"/>
          </p:cNvSpPr>
          <p:nvPr/>
        </p:nvSpPr>
        <p:spPr bwMode="auto">
          <a:xfrm>
            <a:off x="1403648" y="537384"/>
            <a:ext cx="223281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de-DE" altLang="de-DE" sz="1800" dirty="0" smtClean="0">
                <a:latin typeface="Times New Roman" pitchFamily="18" charset="0"/>
                <a:cs typeface="Times New Roman" pitchFamily="18" charset="0"/>
              </a:rPr>
              <a:t>Galaxienhaufen</a:t>
            </a:r>
            <a:endParaRPr lang="de-DE" altLang="de-DE" sz="1800" dirty="0">
              <a:latin typeface="Times New Roman" pitchFamily="18" charset="0"/>
              <a:cs typeface="Times New Roman" pitchFamily="18" charset="0"/>
            </a:endParaRPr>
          </a:p>
        </p:txBody>
      </p:sp>
      <p:sp>
        <p:nvSpPr>
          <p:cNvPr id="4099"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de-DE" altLang="de-DE" sz="1800"/>
          </a:p>
        </p:txBody>
      </p:sp>
      <p:sp>
        <p:nvSpPr>
          <p:cNvPr id="2" name="Rechteck 1"/>
          <p:cNvSpPr>
            <a:spLocks noChangeArrowheads="1"/>
          </p:cNvSpPr>
          <p:nvPr/>
        </p:nvSpPr>
        <p:spPr bwMode="auto">
          <a:xfrm>
            <a:off x="1292816" y="1398351"/>
            <a:ext cx="3567316"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de-DE" altLang="de-DE" sz="1400" dirty="0" smtClean="0">
                <a:latin typeface="Times New Roman" pitchFamily="18" charset="0"/>
                <a:cs typeface="Times New Roman" pitchFamily="18" charset="0"/>
              </a:rPr>
              <a:t>Unsere Milchstraße bildet zusammen mit </a:t>
            </a:r>
          </a:p>
          <a:p>
            <a:pPr eaLnBrk="1" hangingPunct="1">
              <a:spcBef>
                <a:spcPct val="0"/>
              </a:spcBef>
              <a:buFontTx/>
              <a:buNone/>
            </a:pPr>
            <a:r>
              <a:rPr lang="de-DE" altLang="de-DE" sz="1400" dirty="0" smtClean="0">
                <a:latin typeface="Times New Roman" pitchFamily="18" charset="0"/>
                <a:cs typeface="Times New Roman" pitchFamily="18" charset="0"/>
              </a:rPr>
              <a:t>etwa 40 weiteren Galaxien die so genannte </a:t>
            </a:r>
          </a:p>
          <a:p>
            <a:pPr eaLnBrk="1" hangingPunct="1">
              <a:spcBef>
                <a:spcPct val="0"/>
              </a:spcBef>
              <a:buFontTx/>
              <a:buNone/>
            </a:pPr>
            <a:r>
              <a:rPr lang="de-DE" altLang="de-DE" sz="1400" dirty="0" smtClean="0">
                <a:latin typeface="Times New Roman" pitchFamily="18" charset="0"/>
                <a:cs typeface="Times New Roman" pitchFamily="18" charset="0"/>
              </a:rPr>
              <a:t>„Lokale Gruppe“</a:t>
            </a:r>
            <a:endParaRPr lang="de-DE" altLang="de-DE" sz="1400" dirty="0">
              <a:latin typeface="Times New Roman" pitchFamily="18" charset="0"/>
              <a:cs typeface="Times New Roman" pitchFamily="18" charset="0"/>
            </a:endParaRPr>
          </a:p>
        </p:txBody>
      </p:sp>
      <p:sp>
        <p:nvSpPr>
          <p:cNvPr id="3" name="Rechteck 2"/>
          <p:cNvSpPr>
            <a:spLocks noChangeArrowheads="1"/>
          </p:cNvSpPr>
          <p:nvPr/>
        </p:nvSpPr>
        <p:spPr bwMode="auto">
          <a:xfrm>
            <a:off x="611223" y="3903559"/>
            <a:ext cx="3384714"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de-DE" altLang="de-DE" sz="1400" dirty="0" smtClean="0">
                <a:latin typeface="Times New Roman" pitchFamily="18" charset="0"/>
                <a:cs typeface="Times New Roman" pitchFamily="18" charset="0"/>
              </a:rPr>
              <a:t>Mit weiteren Gruppen bilden wir den</a:t>
            </a:r>
          </a:p>
          <a:p>
            <a:pPr eaLnBrk="1" hangingPunct="1">
              <a:spcBef>
                <a:spcPct val="0"/>
              </a:spcBef>
              <a:buFontTx/>
              <a:buNone/>
            </a:pPr>
            <a:r>
              <a:rPr lang="de-DE" altLang="de-DE" sz="1400" dirty="0" err="1" smtClean="0">
                <a:latin typeface="Times New Roman" pitchFamily="18" charset="0"/>
                <a:cs typeface="Times New Roman" pitchFamily="18" charset="0"/>
              </a:rPr>
              <a:t>Virgo</a:t>
            </a:r>
            <a:r>
              <a:rPr lang="de-DE" altLang="de-DE" sz="1400" dirty="0" smtClean="0">
                <a:latin typeface="Times New Roman" pitchFamily="18" charset="0"/>
                <a:cs typeface="Times New Roman" pitchFamily="18" charset="0"/>
              </a:rPr>
              <a:t>-Superhaufen, in dessen Zentrum</a:t>
            </a:r>
          </a:p>
          <a:p>
            <a:pPr eaLnBrk="1" hangingPunct="1">
              <a:spcBef>
                <a:spcPct val="0"/>
              </a:spcBef>
              <a:buFontTx/>
              <a:buNone/>
            </a:pPr>
            <a:r>
              <a:rPr lang="de-DE" altLang="de-DE" sz="1400" dirty="0" smtClean="0">
                <a:latin typeface="Times New Roman" pitchFamily="18" charset="0"/>
                <a:cs typeface="Times New Roman" pitchFamily="18" charset="0"/>
              </a:rPr>
              <a:t>der </a:t>
            </a:r>
            <a:r>
              <a:rPr lang="de-DE" altLang="de-DE" sz="1400" dirty="0" err="1" smtClean="0">
                <a:latin typeface="Times New Roman" pitchFamily="18" charset="0"/>
                <a:cs typeface="Times New Roman" pitchFamily="18" charset="0"/>
              </a:rPr>
              <a:t>Virgo</a:t>
            </a:r>
            <a:r>
              <a:rPr lang="de-DE" altLang="de-DE" sz="1400" dirty="0" smtClean="0">
                <a:latin typeface="Times New Roman" pitchFamily="18" charset="0"/>
                <a:cs typeface="Times New Roman" pitchFamily="18" charset="0"/>
              </a:rPr>
              <a:t>-Haufen liegt.</a:t>
            </a:r>
          </a:p>
          <a:p>
            <a:pPr eaLnBrk="1" hangingPunct="1">
              <a:spcBef>
                <a:spcPct val="0"/>
              </a:spcBef>
              <a:buFontTx/>
              <a:buNone/>
            </a:pPr>
            <a:endParaRPr lang="de-DE" altLang="de-DE" sz="1400" dirty="0" smtClean="0">
              <a:latin typeface="Times New Roman" pitchFamily="18" charset="0"/>
              <a:cs typeface="Times New Roman" pitchFamily="18" charset="0"/>
            </a:endParaRPr>
          </a:p>
          <a:p>
            <a:pPr eaLnBrk="1" hangingPunct="1">
              <a:spcBef>
                <a:spcPct val="0"/>
              </a:spcBef>
              <a:buFontTx/>
              <a:buNone/>
            </a:pPr>
            <a:r>
              <a:rPr lang="de-DE" altLang="de-DE" sz="1400" dirty="0" smtClean="0">
                <a:latin typeface="Times New Roman" pitchFamily="18" charset="0"/>
                <a:cs typeface="Times New Roman" pitchFamily="18" charset="0"/>
              </a:rPr>
              <a:t>Der </a:t>
            </a:r>
            <a:r>
              <a:rPr lang="de-DE" altLang="de-DE" sz="1400" dirty="0" err="1" smtClean="0">
                <a:latin typeface="Times New Roman" pitchFamily="18" charset="0"/>
                <a:cs typeface="Times New Roman" pitchFamily="18" charset="0"/>
              </a:rPr>
              <a:t>Virgo</a:t>
            </a:r>
            <a:r>
              <a:rPr lang="de-DE" altLang="de-DE" sz="1400" dirty="0" smtClean="0">
                <a:latin typeface="Times New Roman" pitchFamily="18" charset="0"/>
                <a:cs typeface="Times New Roman" pitchFamily="18" charset="0"/>
              </a:rPr>
              <a:t>-Superhaufen enthält etwa </a:t>
            </a:r>
          </a:p>
          <a:p>
            <a:pPr eaLnBrk="1" hangingPunct="1">
              <a:spcBef>
                <a:spcPct val="0"/>
              </a:spcBef>
              <a:buFontTx/>
              <a:buNone/>
            </a:pPr>
            <a:r>
              <a:rPr lang="de-DE" altLang="de-DE" sz="1400" dirty="0" smtClean="0">
                <a:latin typeface="Times New Roman" pitchFamily="18" charset="0"/>
                <a:cs typeface="Times New Roman" pitchFamily="18" charset="0"/>
              </a:rPr>
              <a:t>1300 Galaxien.</a:t>
            </a:r>
            <a:r>
              <a:rPr lang="de-DE" altLang="de-DE" sz="1400" dirty="0">
                <a:latin typeface="Times New Roman" pitchFamily="18" charset="0"/>
                <a:cs typeface="Times New Roman" pitchFamily="18" charset="0"/>
              </a:rPr>
              <a:t/>
            </a:r>
            <a:br>
              <a:rPr lang="de-DE" altLang="de-DE" sz="1400" dirty="0">
                <a:latin typeface="Times New Roman" pitchFamily="18" charset="0"/>
                <a:cs typeface="Times New Roman" pitchFamily="18" charset="0"/>
              </a:rPr>
            </a:br>
            <a:r>
              <a:rPr lang="de-DE" altLang="de-DE" sz="1400" dirty="0">
                <a:latin typeface="Times New Roman" pitchFamily="18" charset="0"/>
                <a:cs typeface="Times New Roman" pitchFamily="18" charset="0"/>
              </a:rPr>
              <a:t> </a:t>
            </a:r>
          </a:p>
        </p:txBody>
      </p:sp>
      <p:sp>
        <p:nvSpPr>
          <p:cNvPr id="4102"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de-DE" altLang="de-DE" sz="1800"/>
          </a:p>
        </p:txBody>
      </p:sp>
      <p:sp>
        <p:nvSpPr>
          <p:cNvPr id="4105"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de-DE" altLang="de-DE" sz="1800"/>
          </a:p>
        </p:txBody>
      </p:sp>
      <p:sp>
        <p:nvSpPr>
          <p:cNvPr id="4108"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de-DE" altLang="de-DE" sz="1800"/>
          </a:p>
        </p:txBody>
      </p:sp>
      <p:sp>
        <p:nvSpPr>
          <p:cNvPr id="4110" name="Rectangle 1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de-DE" altLang="de-DE" sz="1800"/>
          </a:p>
        </p:txBody>
      </p:sp>
      <p:pic>
        <p:nvPicPr>
          <p:cNvPr id="4115" name="Picture 19" descr="Ähnliches Foto">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39952" y="3356992"/>
            <a:ext cx="3481933" cy="2693572"/>
          </a:xfrm>
          <a:prstGeom prst="rect">
            <a:avLst/>
          </a:prstGeom>
          <a:noFill/>
          <a:extLst>
            <a:ext uri="{909E8E84-426E-40DD-AFC4-6F175D3DCCD1}">
              <a14:hiddenFill xmlns:a14="http://schemas.microsoft.com/office/drawing/2010/main">
                <a:solidFill>
                  <a:srgbClr val="FFFFFF"/>
                </a:solidFill>
              </a14:hiddenFill>
            </a:ext>
          </a:extLst>
        </p:spPr>
      </p:pic>
      <p:pic>
        <p:nvPicPr>
          <p:cNvPr id="18" name="Bild 38" descr="http://www.zinnert.net/georg/Buch/images/LoGruppe.jpg"/>
          <p:cNvPicPr/>
          <p:nvPr/>
        </p:nvPicPr>
        <p:blipFill>
          <a:blip r:embed="rId4" cstate="print"/>
          <a:srcRect/>
          <a:stretch>
            <a:fillRect/>
          </a:stretch>
        </p:blipFill>
        <p:spPr bwMode="auto">
          <a:xfrm>
            <a:off x="5086868" y="569889"/>
            <a:ext cx="2535017" cy="2413641"/>
          </a:xfrm>
          <a:prstGeom prst="rect">
            <a:avLst/>
          </a:prstGeom>
          <a:noFill/>
          <a:ln w="9525">
            <a:noFill/>
            <a:miter lim="800000"/>
            <a:headEnd/>
            <a:tailEnd/>
          </a:ln>
        </p:spPr>
      </p:pic>
      <p:sp>
        <p:nvSpPr>
          <p:cNvPr id="6" name="Textfeld 5"/>
          <p:cNvSpPr txBox="1"/>
          <p:nvPr/>
        </p:nvSpPr>
        <p:spPr>
          <a:xfrm>
            <a:off x="5724128" y="2976769"/>
            <a:ext cx="2088232" cy="307777"/>
          </a:xfrm>
          <a:prstGeom prst="rect">
            <a:avLst/>
          </a:prstGeom>
          <a:noFill/>
        </p:spPr>
        <p:txBody>
          <a:bodyPr wrap="square" rtlCol="0">
            <a:spAutoFit/>
          </a:bodyPr>
          <a:lstStyle/>
          <a:p>
            <a:r>
              <a:rPr lang="de-DE" altLang="de-DE" sz="1400" dirty="0" smtClean="0">
                <a:latin typeface="Times New Roman" pitchFamily="18" charset="0"/>
                <a:cs typeface="Times New Roman" pitchFamily="18" charset="0"/>
              </a:rPr>
              <a:t>ca. 2 Millionen Lichtjahre</a:t>
            </a:r>
            <a:endParaRPr lang="de-DE" sz="1400" dirty="0"/>
          </a:p>
        </p:txBody>
      </p:sp>
      <p:sp>
        <p:nvSpPr>
          <p:cNvPr id="22" name="Textfeld 21"/>
          <p:cNvSpPr txBox="1"/>
          <p:nvPr/>
        </p:nvSpPr>
        <p:spPr>
          <a:xfrm>
            <a:off x="5580112" y="6050564"/>
            <a:ext cx="2376264" cy="307777"/>
          </a:xfrm>
          <a:prstGeom prst="rect">
            <a:avLst/>
          </a:prstGeom>
          <a:noFill/>
        </p:spPr>
        <p:txBody>
          <a:bodyPr wrap="square" rtlCol="0">
            <a:spAutoFit/>
          </a:bodyPr>
          <a:lstStyle/>
          <a:p>
            <a:r>
              <a:rPr lang="de-DE" altLang="de-DE" sz="1400" dirty="0" smtClean="0">
                <a:latin typeface="Times New Roman" pitchFamily="18" charset="0"/>
                <a:cs typeface="Times New Roman" pitchFamily="18" charset="0"/>
              </a:rPr>
              <a:t>ca. 100 Millionen Lichtjahre</a:t>
            </a:r>
            <a:endParaRPr lang="de-DE"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par>
                                <p:cTn id="13" presetID="10" presetClass="entr" presetSubtype="0" fill="hold" grpId="0" nodeType="withEffect">
                                  <p:stCondLst>
                                    <p:cond delay="100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fade">
                                      <p:cBhvr>
                                        <p:cTn id="20" dur="500"/>
                                        <p:tgtEl>
                                          <p:spTgt spid="3"/>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4115"/>
                                        </p:tgtEl>
                                        <p:attrNameLst>
                                          <p:attrName>style.visibility</p:attrName>
                                        </p:attrNameLst>
                                      </p:cBhvr>
                                      <p:to>
                                        <p:strVal val="visible"/>
                                      </p:to>
                                    </p:set>
                                    <p:animEffect transition="in" filter="fade">
                                      <p:cBhvr>
                                        <p:cTn id="25" dur="500"/>
                                        <p:tgtEl>
                                          <p:spTgt spid="4115"/>
                                        </p:tgtEl>
                                      </p:cBhvr>
                                    </p:animEffect>
                                  </p:childTnLst>
                                </p:cTn>
                              </p:par>
                              <p:par>
                                <p:cTn id="26" presetID="10" presetClass="entr" presetSubtype="0" fill="hold" grpId="0" nodeType="withEffect">
                                  <p:stCondLst>
                                    <p:cond delay="1000"/>
                                  </p:stCondLst>
                                  <p:childTnLst>
                                    <p:set>
                                      <p:cBhvr>
                                        <p:cTn id="27" dur="1" fill="hold">
                                          <p:stCondLst>
                                            <p:cond delay="0"/>
                                          </p:stCondLst>
                                        </p:cTn>
                                        <p:tgtEl>
                                          <p:spTgt spid="22"/>
                                        </p:tgtEl>
                                        <p:attrNameLst>
                                          <p:attrName>style.visibility</p:attrName>
                                        </p:attrNameLst>
                                      </p:cBhvr>
                                      <p:to>
                                        <p:strVal val="visible"/>
                                      </p:to>
                                    </p:set>
                                    <p:animEffect transition="in" filter="fade">
                                      <p:cBhvr>
                                        <p:cTn id="28"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P spid="2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feld 3"/>
          <p:cNvSpPr txBox="1">
            <a:spLocks noChangeArrowheads="1"/>
          </p:cNvSpPr>
          <p:nvPr/>
        </p:nvSpPr>
        <p:spPr bwMode="auto">
          <a:xfrm>
            <a:off x="2627313" y="618219"/>
            <a:ext cx="44656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de-DE" altLang="de-DE" sz="1800" dirty="0" smtClean="0">
                <a:latin typeface="Times New Roman" pitchFamily="18" charset="0"/>
                <a:cs typeface="Times New Roman" pitchFamily="18" charset="0"/>
              </a:rPr>
              <a:t>Galaxienhaufen</a:t>
            </a:r>
            <a:endParaRPr lang="de-DE" altLang="de-DE" sz="1800" dirty="0">
              <a:latin typeface="Times New Roman" pitchFamily="18" charset="0"/>
              <a:cs typeface="Times New Roman" pitchFamily="18" charset="0"/>
            </a:endParaRPr>
          </a:p>
        </p:txBody>
      </p:sp>
      <p:sp>
        <p:nvSpPr>
          <p:cNvPr id="4099"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de-DE" altLang="de-DE" sz="1800"/>
          </a:p>
        </p:txBody>
      </p:sp>
      <p:sp>
        <p:nvSpPr>
          <p:cNvPr id="4102"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de-DE" altLang="de-DE" sz="1800"/>
          </a:p>
        </p:txBody>
      </p:sp>
      <p:sp>
        <p:nvSpPr>
          <p:cNvPr id="4105"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de-DE" altLang="de-DE" sz="1800"/>
          </a:p>
        </p:txBody>
      </p:sp>
      <p:sp>
        <p:nvSpPr>
          <p:cNvPr id="4108"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de-DE" altLang="de-DE" sz="1800"/>
          </a:p>
        </p:txBody>
      </p:sp>
      <p:sp>
        <p:nvSpPr>
          <p:cNvPr id="4110" name="Rectangle 1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de-DE" altLang="de-DE" sz="1800"/>
          </a:p>
        </p:txBody>
      </p:sp>
      <p:sp>
        <p:nvSpPr>
          <p:cNvPr id="4" name="Textfeld 3"/>
          <p:cNvSpPr txBox="1"/>
          <p:nvPr/>
        </p:nvSpPr>
        <p:spPr>
          <a:xfrm>
            <a:off x="789813" y="2040500"/>
            <a:ext cx="2761594" cy="1600438"/>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Es gibt viele dieser Superhaufen, die sich schaum- oder wabenartig im Raum verteilen.</a:t>
            </a:r>
          </a:p>
          <a:p>
            <a:r>
              <a:rPr lang="de-DE" sz="1400" dirty="0" smtClean="0">
                <a:latin typeface="Times New Roman" panose="02020603050405020304" pitchFamily="18" charset="0"/>
                <a:cs typeface="Times New Roman" panose="02020603050405020304" pitchFamily="18" charset="0"/>
              </a:rPr>
              <a:t>Die Galaxien gruppieren sich in Haufen um riesige Leerräume </a:t>
            </a:r>
          </a:p>
          <a:p>
            <a:r>
              <a:rPr lang="de-DE" sz="1400" dirty="0" smtClean="0">
                <a:latin typeface="Times New Roman" panose="02020603050405020304" pitchFamily="18" charset="0"/>
                <a:cs typeface="Times New Roman" panose="02020603050405020304" pitchFamily="18" charset="0"/>
              </a:rPr>
              <a:t>und bilden auf diese Art die „Wände der Waben“. </a:t>
            </a:r>
            <a:endParaRPr lang="de-DE" sz="1400" dirty="0">
              <a:latin typeface="Times New Roman" panose="02020603050405020304" pitchFamily="18" charset="0"/>
              <a:cs typeface="Times New Roman" panose="02020603050405020304" pitchFamily="18" charset="0"/>
            </a:endParaRPr>
          </a:p>
        </p:txBody>
      </p:sp>
      <p:pic>
        <p:nvPicPr>
          <p:cNvPr id="4122" name="Picture 26" descr="Bildergebnis für galaxienhaufen superhauf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1920" y="1412776"/>
            <a:ext cx="4381500" cy="4105275"/>
          </a:xfrm>
          <a:prstGeom prst="rect">
            <a:avLst/>
          </a:prstGeom>
          <a:noFill/>
          <a:extLst>
            <a:ext uri="{909E8E84-426E-40DD-AFC4-6F175D3DCCD1}">
              <a14:hiddenFill xmlns:a14="http://schemas.microsoft.com/office/drawing/2010/main">
                <a:solidFill>
                  <a:srgbClr val="FFFFFF"/>
                </a:solidFill>
              </a14:hiddenFill>
            </a:ext>
          </a:extLst>
        </p:spPr>
      </p:pic>
      <p:sp>
        <p:nvSpPr>
          <p:cNvPr id="14" name="Textfeld 13"/>
          <p:cNvSpPr txBox="1"/>
          <p:nvPr/>
        </p:nvSpPr>
        <p:spPr>
          <a:xfrm>
            <a:off x="5148064" y="5518051"/>
            <a:ext cx="2283710" cy="307777"/>
          </a:xfrm>
          <a:prstGeom prst="rect">
            <a:avLst/>
          </a:prstGeom>
          <a:noFill/>
        </p:spPr>
        <p:txBody>
          <a:bodyPr wrap="square" rtlCol="0">
            <a:spAutoFit/>
          </a:bodyPr>
          <a:lstStyle/>
          <a:p>
            <a:r>
              <a:rPr lang="de-DE" altLang="de-DE" sz="1400" dirty="0" smtClean="0">
                <a:latin typeface="Times New Roman" pitchFamily="18" charset="0"/>
                <a:cs typeface="Times New Roman" pitchFamily="18" charset="0"/>
              </a:rPr>
              <a:t>ca. </a:t>
            </a:r>
            <a:r>
              <a:rPr lang="de-DE" altLang="de-DE" sz="1400" dirty="0" smtClean="0">
                <a:latin typeface="Times New Roman" pitchFamily="18" charset="0"/>
                <a:cs typeface="Times New Roman" pitchFamily="18" charset="0"/>
              </a:rPr>
              <a:t>1</a:t>
            </a:r>
            <a:r>
              <a:rPr lang="de-DE" altLang="de-DE" sz="1400" dirty="0" smtClean="0">
                <a:latin typeface="Times New Roman" pitchFamily="18" charset="0"/>
                <a:cs typeface="Times New Roman" pitchFamily="18" charset="0"/>
              </a:rPr>
              <a:t> Milliarde </a:t>
            </a:r>
            <a:r>
              <a:rPr lang="de-DE" altLang="de-DE" sz="1400" dirty="0" err="1" smtClean="0">
                <a:latin typeface="Times New Roman" pitchFamily="18" charset="0"/>
                <a:cs typeface="Times New Roman" pitchFamily="18" charset="0"/>
              </a:rPr>
              <a:t>Lichjahre</a:t>
            </a:r>
            <a:endParaRPr lang="de-DE" sz="1400" dirty="0"/>
          </a:p>
        </p:txBody>
      </p:sp>
    </p:spTree>
    <p:extLst>
      <p:ext uri="{BB962C8B-B14F-4D97-AF65-F5344CB8AC3E}">
        <p14:creationId xmlns:p14="http://schemas.microsoft.com/office/powerpoint/2010/main" val="452002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122"/>
                                        </p:tgtEl>
                                        <p:attrNameLst>
                                          <p:attrName>style.visibility</p:attrName>
                                        </p:attrNameLst>
                                      </p:cBhvr>
                                      <p:to>
                                        <p:strVal val="visible"/>
                                      </p:to>
                                    </p:set>
                                    <p:animEffect transition="in" filter="fade">
                                      <p:cBhvr>
                                        <p:cTn id="12" dur="500"/>
                                        <p:tgtEl>
                                          <p:spTgt spid="4122"/>
                                        </p:tgtEl>
                                      </p:cBhvr>
                                    </p:animEffect>
                                  </p:childTnLst>
                                </p:cTn>
                              </p:par>
                              <p:par>
                                <p:cTn id="13" presetID="10" presetClass="entr" presetSubtype="0" fill="hold" grpId="0" nodeType="withEffect">
                                  <p:stCondLst>
                                    <p:cond delay="100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feld 3"/>
          <p:cNvSpPr txBox="1">
            <a:spLocks noChangeArrowheads="1"/>
          </p:cNvSpPr>
          <p:nvPr/>
        </p:nvSpPr>
        <p:spPr bwMode="auto">
          <a:xfrm>
            <a:off x="2627313" y="260350"/>
            <a:ext cx="44656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de-DE" altLang="de-DE" sz="1800">
                <a:latin typeface="Times New Roman" pitchFamily="18" charset="0"/>
                <a:cs typeface="Times New Roman" pitchFamily="18" charset="0"/>
              </a:rPr>
              <a:t>Galaxien und ihre Entfernungsbestimmung</a:t>
            </a:r>
          </a:p>
        </p:txBody>
      </p:sp>
      <p:sp>
        <p:nvSpPr>
          <p:cNvPr id="4099"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de-DE" altLang="de-DE" sz="1800"/>
          </a:p>
        </p:txBody>
      </p:sp>
      <p:sp>
        <p:nvSpPr>
          <p:cNvPr id="2" name="Rechteck 1"/>
          <p:cNvSpPr>
            <a:spLocks noChangeArrowheads="1"/>
          </p:cNvSpPr>
          <p:nvPr/>
        </p:nvSpPr>
        <p:spPr bwMode="auto">
          <a:xfrm>
            <a:off x="395288" y="836613"/>
            <a:ext cx="82804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de-DE" altLang="de-DE" sz="1400" b="1">
                <a:latin typeface="Times New Roman" pitchFamily="18" charset="0"/>
                <a:cs typeface="Times New Roman" pitchFamily="18" charset="0"/>
              </a:rPr>
              <a:t>Galaxienflucht und Hubblekonstante</a:t>
            </a:r>
            <a:r>
              <a:rPr lang="de-DE" altLang="de-DE" sz="1400">
                <a:latin typeface="Times New Roman" pitchFamily="18" charset="0"/>
                <a:cs typeface="Times New Roman" pitchFamily="18" charset="0"/>
              </a:rPr>
              <a:t/>
            </a:r>
            <a:br>
              <a:rPr lang="de-DE" altLang="de-DE" sz="1400">
                <a:latin typeface="Times New Roman" pitchFamily="18" charset="0"/>
                <a:cs typeface="Times New Roman" pitchFamily="18" charset="0"/>
              </a:rPr>
            </a:br>
            <a:r>
              <a:rPr lang="de-DE" altLang="de-DE" sz="1400">
                <a:latin typeface="Times New Roman" pitchFamily="18" charset="0"/>
                <a:cs typeface="Times New Roman" pitchFamily="18" charset="0"/>
              </a:rPr>
              <a:t/>
            </a:r>
            <a:br>
              <a:rPr lang="de-DE" altLang="de-DE" sz="1400">
                <a:latin typeface="Times New Roman" pitchFamily="18" charset="0"/>
                <a:cs typeface="Times New Roman" pitchFamily="18" charset="0"/>
              </a:rPr>
            </a:br>
            <a:r>
              <a:rPr lang="de-DE" altLang="de-DE" sz="1400">
                <a:latin typeface="Times New Roman" pitchFamily="18" charset="0"/>
                <a:cs typeface="Times New Roman" pitchFamily="18" charset="0"/>
              </a:rPr>
              <a:t>Das Spektrum einer Galaxie enthält neben dem Kontinuum insbesondere Fraunhoferlinien H und K des einfach ionisierten Kalziums, die von den Sternen der Galaxie stammen. Hubble bestimmte viele Galaxienentfernungen und zusätzlich auch die jeweilige Radialgeschwindigkeit. Dabei stellte er fest, dass nur wenige nahe Galaxien (wie z.B. Andromeda M31) sich unserer Milchstraße nähern. Alle weiter entfernten Galaxien aber weisen eine Rotverschiebung der Fraunhoferschen Linien auf. Dabei gilt ein linearer Zusammenhang zwischen der Radialgeschwindigkeit  </a:t>
            </a:r>
            <a:r>
              <a:rPr lang="de-DE" altLang="de-DE" sz="1300">
                <a:latin typeface="Times New Roman" pitchFamily="18" charset="0"/>
                <a:cs typeface="Times New Roman" pitchFamily="18" charset="0"/>
              </a:rPr>
              <a:t>V</a:t>
            </a:r>
            <a:r>
              <a:rPr lang="de-DE" altLang="de-DE" sz="1100">
                <a:latin typeface="Times New Roman" pitchFamily="18" charset="0"/>
                <a:cs typeface="Times New Roman" pitchFamily="18" charset="0"/>
              </a:rPr>
              <a:t>rad</a:t>
            </a:r>
            <a:r>
              <a:rPr lang="de-DE" altLang="de-DE" sz="1400">
                <a:latin typeface="Times New Roman" pitchFamily="18" charset="0"/>
                <a:cs typeface="Times New Roman" pitchFamily="18" charset="0"/>
              </a:rPr>
              <a:t>  und der Entfernung  r . </a:t>
            </a:r>
          </a:p>
        </p:txBody>
      </p:sp>
      <p:sp>
        <p:nvSpPr>
          <p:cNvPr id="3" name="Rechteck 2"/>
          <p:cNvSpPr>
            <a:spLocks noChangeArrowheads="1"/>
          </p:cNvSpPr>
          <p:nvPr/>
        </p:nvSpPr>
        <p:spPr bwMode="auto">
          <a:xfrm>
            <a:off x="425450" y="2801938"/>
            <a:ext cx="7848600"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de-DE" altLang="de-DE" sz="1400">
                <a:latin typeface="Times New Roman" pitchFamily="18" charset="0"/>
                <a:cs typeface="Times New Roman" pitchFamily="18" charset="0"/>
              </a:rPr>
              <a:t>Je weiter die Galaxie entfernt ist, umso größer ist die Radialgeschwindigkeit.</a:t>
            </a:r>
            <a:br>
              <a:rPr lang="de-DE" altLang="de-DE" sz="1400">
                <a:latin typeface="Times New Roman" pitchFamily="18" charset="0"/>
                <a:cs typeface="Times New Roman" pitchFamily="18" charset="0"/>
              </a:rPr>
            </a:br>
            <a:r>
              <a:rPr lang="de-DE" altLang="de-DE" sz="1400">
                <a:latin typeface="Times New Roman" pitchFamily="18" charset="0"/>
                <a:cs typeface="Times New Roman" pitchFamily="18" charset="0"/>
              </a:rPr>
              <a:t>Es gilt:   </a:t>
            </a:r>
            <a:br>
              <a:rPr lang="de-DE" altLang="de-DE" sz="1400">
                <a:latin typeface="Times New Roman" pitchFamily="18" charset="0"/>
                <a:cs typeface="Times New Roman" pitchFamily="18" charset="0"/>
              </a:rPr>
            </a:br>
            <a:r>
              <a:rPr lang="de-DE" altLang="de-DE" sz="1400">
                <a:latin typeface="Times New Roman" pitchFamily="18" charset="0"/>
                <a:cs typeface="Times New Roman" pitchFamily="18" charset="0"/>
              </a:rPr>
              <a:t> </a:t>
            </a:r>
          </a:p>
        </p:txBody>
      </p:sp>
      <p:sp>
        <p:nvSpPr>
          <p:cNvPr id="4102"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de-DE" altLang="de-DE" sz="1800"/>
          </a:p>
        </p:txBody>
      </p:sp>
      <p:graphicFrame>
        <p:nvGraphicFramePr>
          <p:cNvPr id="5" name="Objekt 4"/>
          <p:cNvGraphicFramePr>
            <a:graphicFrameLocks noChangeAspect="1"/>
          </p:cNvGraphicFramePr>
          <p:nvPr/>
        </p:nvGraphicFramePr>
        <p:xfrm>
          <a:off x="1631950" y="3276600"/>
          <a:ext cx="3352800" cy="263525"/>
        </p:xfrm>
        <a:graphic>
          <a:graphicData uri="http://schemas.openxmlformats.org/presentationml/2006/ole">
            <mc:AlternateContent xmlns:mc="http://schemas.openxmlformats.org/markup-compatibility/2006">
              <mc:Choice xmlns:v="urn:schemas-microsoft-com:vml" Requires="v">
                <p:oleObj spid="_x0000_s18437" name="Equation" r:id="rId3" imgW="3352800" imgH="266700" progId="Equation.DSMT4">
                  <p:embed/>
                </p:oleObj>
              </mc:Choice>
              <mc:Fallback>
                <p:oleObj name="Equation" r:id="rId3" imgW="3352800" imgH="2667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31950" y="3276600"/>
                        <a:ext cx="3352800"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Rechteck 11"/>
          <p:cNvSpPr>
            <a:spLocks noChangeArrowheads="1"/>
          </p:cNvSpPr>
          <p:nvPr/>
        </p:nvSpPr>
        <p:spPr bwMode="auto">
          <a:xfrm>
            <a:off x="442913" y="3789363"/>
            <a:ext cx="801687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de-DE" altLang="de-DE" sz="1400" b="1">
                <a:latin typeface="Times New Roman" pitchFamily="18" charset="0"/>
                <a:cs typeface="Times New Roman" pitchFamily="18" charset="0"/>
              </a:rPr>
              <a:t>Aufgabe  3</a:t>
            </a:r>
            <a:r>
              <a:rPr lang="de-DE" altLang="de-DE" sz="1400">
                <a:latin typeface="Times New Roman" pitchFamily="18" charset="0"/>
                <a:cs typeface="Times New Roman" pitchFamily="18" charset="0"/>
              </a:rPr>
              <a:t/>
            </a:r>
            <a:br>
              <a:rPr lang="de-DE" altLang="de-DE" sz="1400">
                <a:latin typeface="Times New Roman" pitchFamily="18" charset="0"/>
                <a:cs typeface="Times New Roman" pitchFamily="18" charset="0"/>
              </a:rPr>
            </a:br>
            <a:r>
              <a:rPr lang="de-DE" altLang="de-DE" sz="1400">
                <a:latin typeface="Times New Roman" pitchFamily="18" charset="0"/>
                <a:cs typeface="Times New Roman" pitchFamily="18" charset="0"/>
              </a:rPr>
              <a:t>Im Spektrum einer hellen Galaxie des Galaxienhaufens Ursa Mayor II beobachtet man eine Rotverschiebung</a:t>
            </a:r>
          </a:p>
        </p:txBody>
      </p:sp>
      <p:sp>
        <p:nvSpPr>
          <p:cNvPr id="4105"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de-DE" altLang="de-DE" sz="1800"/>
          </a:p>
        </p:txBody>
      </p:sp>
      <p:graphicFrame>
        <p:nvGraphicFramePr>
          <p:cNvPr id="14" name="Objekt 13"/>
          <p:cNvGraphicFramePr>
            <a:graphicFrameLocks noChangeAspect="1"/>
          </p:cNvGraphicFramePr>
          <p:nvPr/>
        </p:nvGraphicFramePr>
        <p:xfrm>
          <a:off x="539750" y="4329113"/>
          <a:ext cx="1092200" cy="403225"/>
        </p:xfrm>
        <a:graphic>
          <a:graphicData uri="http://schemas.openxmlformats.org/presentationml/2006/ole">
            <mc:AlternateContent xmlns:mc="http://schemas.openxmlformats.org/markup-compatibility/2006">
              <mc:Choice xmlns:v="urn:schemas-microsoft-com:vml" Requires="v">
                <p:oleObj spid="_x0000_s18438" name="Equation" r:id="rId5" imgW="1091726" imgH="406224" progId="Equation.DSMT4">
                  <p:embed/>
                </p:oleObj>
              </mc:Choice>
              <mc:Fallback>
                <p:oleObj name="Equation" r:id="rId5" imgW="1091726" imgH="406224"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9750" y="4329113"/>
                        <a:ext cx="109220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 name="Rechteck 14"/>
          <p:cNvSpPr>
            <a:spLocks noChangeArrowheads="1"/>
          </p:cNvSpPr>
          <p:nvPr/>
        </p:nvSpPr>
        <p:spPr bwMode="auto">
          <a:xfrm>
            <a:off x="1738313" y="4365625"/>
            <a:ext cx="6264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de-DE" altLang="de-DE" sz="1400">
                <a:latin typeface="Times New Roman" pitchFamily="18" charset="0"/>
                <a:cs typeface="Times New Roman" pitchFamily="18" charset="0"/>
              </a:rPr>
              <a:t>Ermitteln Sie daraus mit der Hubblebeziehung die Entfernung des Galaxienhaufens.</a:t>
            </a:r>
          </a:p>
        </p:txBody>
      </p:sp>
      <p:sp>
        <p:nvSpPr>
          <p:cNvPr id="4108"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de-DE" altLang="de-DE" sz="1800"/>
          </a:p>
        </p:txBody>
      </p:sp>
      <p:graphicFrame>
        <p:nvGraphicFramePr>
          <p:cNvPr id="17" name="Objekt 16"/>
          <p:cNvGraphicFramePr>
            <a:graphicFrameLocks noChangeAspect="1"/>
          </p:cNvGraphicFramePr>
          <p:nvPr/>
        </p:nvGraphicFramePr>
        <p:xfrm>
          <a:off x="1738313" y="5084763"/>
          <a:ext cx="4765675" cy="403225"/>
        </p:xfrm>
        <a:graphic>
          <a:graphicData uri="http://schemas.openxmlformats.org/presentationml/2006/ole">
            <mc:AlternateContent xmlns:mc="http://schemas.openxmlformats.org/markup-compatibility/2006">
              <mc:Choice xmlns:v="urn:schemas-microsoft-com:vml" Requires="v">
                <p:oleObj spid="_x0000_s18439" name="Equation" r:id="rId7" imgW="4762500" imgH="406400" progId="Equation.DSMT4">
                  <p:embed/>
                </p:oleObj>
              </mc:Choice>
              <mc:Fallback>
                <p:oleObj name="Equation" r:id="rId7" imgW="4762500" imgH="4064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38313" y="5084763"/>
                        <a:ext cx="4765675"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10" name="Rectangle 1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de-DE" altLang="de-DE" sz="1800"/>
          </a:p>
        </p:txBody>
      </p:sp>
      <p:graphicFrame>
        <p:nvGraphicFramePr>
          <p:cNvPr id="19" name="Objekt 18"/>
          <p:cNvGraphicFramePr>
            <a:graphicFrameLocks noChangeAspect="1"/>
          </p:cNvGraphicFramePr>
          <p:nvPr/>
        </p:nvGraphicFramePr>
        <p:xfrm>
          <a:off x="1754188" y="5589588"/>
          <a:ext cx="4267200" cy="482600"/>
        </p:xfrm>
        <a:graphic>
          <a:graphicData uri="http://schemas.openxmlformats.org/presentationml/2006/ole">
            <mc:AlternateContent xmlns:mc="http://schemas.openxmlformats.org/markup-compatibility/2006">
              <mc:Choice xmlns:v="urn:schemas-microsoft-com:vml" Requires="v">
                <p:oleObj spid="_x0000_s18440" name="Equation" r:id="rId9" imgW="4267200" imgH="482600" progId="Equation.DSMT4">
                  <p:embed/>
                </p:oleObj>
              </mc:Choice>
              <mc:Fallback>
                <p:oleObj name="Equation" r:id="rId9" imgW="4267200" imgH="4826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54188" y="5589588"/>
                        <a:ext cx="426720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7016801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par>
                                <p:cTn id="23" presetID="10" presetClass="entr" presetSubtype="0"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500"/>
                                        <p:tgtEl>
                                          <p:spTgt spid="14"/>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500"/>
                                        <p:tgtEl>
                                          <p:spTgt spid="15"/>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0" presetClass="entr" presetSubtype="0" fill="hold" nodeType="click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fade">
                                      <p:cBhvr>
                                        <p:cTn id="33" dur="500"/>
                                        <p:tgtEl>
                                          <p:spTgt spid="17"/>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0" presetClass="entr" presetSubtype="0" fill="hold" nodeType="click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fade">
                                      <p:cBhvr>
                                        <p:cTn id="3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12" grpId="0"/>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feld 3"/>
          <p:cNvSpPr txBox="1">
            <a:spLocks noChangeArrowheads="1"/>
          </p:cNvSpPr>
          <p:nvPr/>
        </p:nvSpPr>
        <p:spPr bwMode="auto">
          <a:xfrm>
            <a:off x="2627313" y="260350"/>
            <a:ext cx="44656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de-DE" altLang="de-DE" sz="1800">
                <a:latin typeface="Times New Roman" pitchFamily="18" charset="0"/>
                <a:cs typeface="Times New Roman" pitchFamily="18" charset="0"/>
              </a:rPr>
              <a:t>Galaxien und ihre Entfernungsbestimmung</a:t>
            </a:r>
          </a:p>
        </p:txBody>
      </p:sp>
      <p:sp>
        <p:nvSpPr>
          <p:cNvPr id="5123" name="Textfeld 2"/>
          <p:cNvSpPr txBox="1">
            <a:spLocks noChangeArrowheads="1"/>
          </p:cNvSpPr>
          <p:nvPr/>
        </p:nvSpPr>
        <p:spPr bwMode="auto">
          <a:xfrm>
            <a:off x="611188" y="765175"/>
            <a:ext cx="5113337"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de-DE" altLang="de-DE" sz="1400" b="1">
                <a:latin typeface="Times New Roman" pitchFamily="18" charset="0"/>
                <a:cs typeface="Times New Roman" pitchFamily="18" charset="0"/>
              </a:rPr>
              <a:t>Quasare (Quasistellare Objekte)</a:t>
            </a:r>
            <a:r>
              <a:rPr lang="de-DE" altLang="de-DE" sz="1400">
                <a:latin typeface="Times New Roman" pitchFamily="18" charset="0"/>
                <a:cs typeface="Times New Roman" pitchFamily="18" charset="0"/>
              </a:rPr>
              <a:t/>
            </a:r>
            <a:br>
              <a:rPr lang="de-DE" altLang="de-DE" sz="1400">
                <a:latin typeface="Times New Roman" pitchFamily="18" charset="0"/>
                <a:cs typeface="Times New Roman" pitchFamily="18" charset="0"/>
              </a:rPr>
            </a:br>
            <a:r>
              <a:rPr lang="de-DE" altLang="de-DE" sz="700">
                <a:latin typeface="Times New Roman" pitchFamily="18" charset="0"/>
                <a:cs typeface="Times New Roman" pitchFamily="18" charset="0"/>
              </a:rPr>
              <a:t/>
            </a:r>
            <a:br>
              <a:rPr lang="de-DE" altLang="de-DE" sz="700">
                <a:latin typeface="Times New Roman" pitchFamily="18" charset="0"/>
                <a:cs typeface="Times New Roman" pitchFamily="18" charset="0"/>
              </a:rPr>
            </a:br>
            <a:r>
              <a:rPr lang="de-DE" altLang="de-DE" sz="1400">
                <a:latin typeface="Times New Roman" pitchFamily="18" charset="0"/>
                <a:cs typeface="Times New Roman" pitchFamily="18" charset="0"/>
              </a:rPr>
              <a:t>1963 entdeckte man auf Fotoplatten Objekte, die punktförmig wie Sterne aussehen aber ein Spektrum mit schwachem Kontinuum und breiten Emissionslinien besitzen, wie man es bei keinem Stern kennt. </a:t>
            </a:r>
            <a:br>
              <a:rPr lang="de-DE" altLang="de-DE" sz="1400">
                <a:latin typeface="Times New Roman" pitchFamily="18" charset="0"/>
                <a:cs typeface="Times New Roman" pitchFamily="18" charset="0"/>
              </a:rPr>
            </a:br>
            <a:r>
              <a:rPr lang="de-DE" altLang="de-DE" sz="1400">
                <a:latin typeface="Times New Roman" pitchFamily="18" charset="0"/>
                <a:cs typeface="Times New Roman" pitchFamily="18" charset="0"/>
              </a:rPr>
              <a:t>Zusätzlich zeigen Quasare Rotverschiebungen mit Werten, </a:t>
            </a:r>
          </a:p>
          <a:p>
            <a:pPr eaLnBrk="1" hangingPunct="1">
              <a:spcBef>
                <a:spcPct val="0"/>
              </a:spcBef>
              <a:buFontTx/>
              <a:buNone/>
            </a:pPr>
            <a:r>
              <a:rPr lang="de-DE" altLang="de-DE" sz="1400">
                <a:latin typeface="Times New Roman" pitchFamily="18" charset="0"/>
                <a:cs typeface="Times New Roman" pitchFamily="18" charset="0"/>
              </a:rPr>
              <a:t>die bisweilen sogar größer als 1 sind. </a:t>
            </a:r>
            <a:br>
              <a:rPr lang="de-DE" altLang="de-DE" sz="1400">
                <a:latin typeface="Times New Roman" pitchFamily="18" charset="0"/>
                <a:cs typeface="Times New Roman" pitchFamily="18" charset="0"/>
              </a:rPr>
            </a:br>
            <a:endParaRPr lang="de-DE" altLang="de-DE" sz="1400">
              <a:latin typeface="Times New Roman" pitchFamily="18" charset="0"/>
              <a:cs typeface="Times New Roman" pitchFamily="18" charset="0"/>
            </a:endParaRPr>
          </a:p>
        </p:txBody>
      </p:sp>
      <p:sp>
        <p:nvSpPr>
          <p:cNvPr id="512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de-DE" altLang="de-DE" sz="1800"/>
          </a:p>
        </p:txBody>
      </p:sp>
      <p:sp>
        <p:nvSpPr>
          <p:cNvPr id="5125"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de-DE" altLang="de-DE" sz="1800"/>
          </a:p>
        </p:txBody>
      </p:sp>
      <p:graphicFrame>
        <p:nvGraphicFramePr>
          <p:cNvPr id="3" name="Objekt 2"/>
          <p:cNvGraphicFramePr>
            <a:graphicFrameLocks noChangeAspect="1"/>
          </p:cNvGraphicFramePr>
          <p:nvPr/>
        </p:nvGraphicFramePr>
        <p:xfrm>
          <a:off x="642938" y="2278063"/>
          <a:ext cx="4797425" cy="390525"/>
        </p:xfrm>
        <a:graphic>
          <a:graphicData uri="http://schemas.openxmlformats.org/presentationml/2006/ole">
            <mc:AlternateContent xmlns:mc="http://schemas.openxmlformats.org/markup-compatibility/2006">
              <mc:Choice xmlns:v="urn:schemas-microsoft-com:vml" Requires="v">
                <p:oleObj spid="_x0000_s5132" name="Equation" r:id="rId3" imgW="4775200" imgH="393700" progId="Equation.DSMT4">
                  <p:embed/>
                </p:oleObj>
              </mc:Choice>
              <mc:Fallback>
                <p:oleObj name="Equation" r:id="rId3" imgW="4775200" imgH="393700" progId="Equation.DSMT4">
                  <p:embed/>
                  <p:pic>
                    <p:nvPicPr>
                      <p:cNvPr id="0" name="Objek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2938" y="2278063"/>
                        <a:ext cx="4797425"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Rechteck 3"/>
          <p:cNvSpPr>
            <a:spLocks noChangeArrowheads="1"/>
          </p:cNvSpPr>
          <p:nvPr/>
        </p:nvSpPr>
        <p:spPr bwMode="auto">
          <a:xfrm>
            <a:off x="620713" y="2781300"/>
            <a:ext cx="5183187"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de-DE" altLang="de-DE" sz="1400">
                <a:latin typeface="Times New Roman" pitchFamily="18" charset="0"/>
                <a:cs typeface="Times New Roman" pitchFamily="18" charset="0"/>
              </a:rPr>
              <a:t>Große Rotverschiebung z bedeutet sehr große Entfernung, und deshalb handelt es sich bei Quasaren um extrem leuchtkräftige Objekte, die 1000-mal heller als eine große Galaxie leuchten. </a:t>
            </a:r>
            <a:br>
              <a:rPr lang="de-DE" altLang="de-DE" sz="1400">
                <a:latin typeface="Times New Roman" pitchFamily="18" charset="0"/>
                <a:cs typeface="Times New Roman" pitchFamily="18" charset="0"/>
              </a:rPr>
            </a:br>
            <a:r>
              <a:rPr lang="de-DE" altLang="de-DE" sz="1400">
                <a:latin typeface="Times New Roman" pitchFamily="18" charset="0"/>
                <a:cs typeface="Times New Roman" pitchFamily="18" charset="0"/>
              </a:rPr>
              <a:t>Die Leuchtkraft der Quasare ändert sich häufig in Zeiträumen </a:t>
            </a:r>
            <a:br>
              <a:rPr lang="de-DE" altLang="de-DE" sz="1400">
                <a:latin typeface="Times New Roman" pitchFamily="18" charset="0"/>
                <a:cs typeface="Times New Roman" pitchFamily="18" charset="0"/>
              </a:rPr>
            </a:br>
            <a:r>
              <a:rPr lang="de-DE" altLang="de-DE" sz="1400">
                <a:latin typeface="Times New Roman" pitchFamily="18" charset="0"/>
                <a:cs typeface="Times New Roman" pitchFamily="18" charset="0"/>
              </a:rPr>
              <a:t>von nur Wochen oder Tagen, d.h. die Ausdehnung dieser </a:t>
            </a:r>
            <a:br>
              <a:rPr lang="de-DE" altLang="de-DE" sz="1400">
                <a:latin typeface="Times New Roman" pitchFamily="18" charset="0"/>
                <a:cs typeface="Times New Roman" pitchFamily="18" charset="0"/>
              </a:rPr>
            </a:br>
            <a:r>
              <a:rPr lang="de-DE" altLang="de-DE" sz="1400">
                <a:latin typeface="Times New Roman" pitchFamily="18" charset="0"/>
                <a:cs typeface="Times New Roman" pitchFamily="18" charset="0"/>
              </a:rPr>
              <a:t>Quasare kann höchstens Lichttage betragen. </a:t>
            </a:r>
          </a:p>
        </p:txBody>
      </p:sp>
      <p:sp>
        <p:nvSpPr>
          <p:cNvPr id="5" name="Rechteck 4"/>
          <p:cNvSpPr>
            <a:spLocks noChangeArrowheads="1"/>
          </p:cNvSpPr>
          <p:nvPr/>
        </p:nvSpPr>
        <p:spPr bwMode="auto">
          <a:xfrm>
            <a:off x="611188" y="4221163"/>
            <a:ext cx="79121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de-DE" altLang="de-DE" sz="1400">
                <a:latin typeface="Times New Roman" pitchFamily="18" charset="0"/>
                <a:cs typeface="Times New Roman" pitchFamily="18" charset="0"/>
              </a:rPr>
              <a:t>Vermutung: Quasare sind supermassereiche Schwarze Löcher im Zentrum von Galaxien sind. </a:t>
            </a:r>
          </a:p>
          <a:p>
            <a:pPr eaLnBrk="1" hangingPunct="1">
              <a:spcBef>
                <a:spcPct val="0"/>
              </a:spcBef>
              <a:buFontTx/>
              <a:buNone/>
            </a:pPr>
            <a:r>
              <a:rPr lang="de-DE" altLang="de-DE" sz="1400">
                <a:latin typeface="Times New Roman" pitchFamily="18" charset="0"/>
                <a:cs typeface="Times New Roman" pitchFamily="18" charset="0"/>
              </a:rPr>
              <a:t>Stürzt Materie über eine Akkretionsscheibe in dieses Schwarze Loch, so wird ein großer Teil der Gravitationsenergie in Form von Strahlung frei.</a:t>
            </a:r>
            <a:br>
              <a:rPr lang="de-DE" altLang="de-DE" sz="1400">
                <a:latin typeface="Times New Roman" pitchFamily="18" charset="0"/>
                <a:cs typeface="Times New Roman" pitchFamily="18" charset="0"/>
              </a:rPr>
            </a:br>
            <a:r>
              <a:rPr lang="de-DE" altLang="de-DE" sz="1400">
                <a:latin typeface="Times New Roman" pitchFamily="18" charset="0"/>
                <a:cs typeface="Times New Roman" pitchFamily="18" charset="0"/>
              </a:rPr>
              <a:t>Besitzt die Akkretionsscheibe ein starkes Magnetfeld, </a:t>
            </a:r>
            <a:br>
              <a:rPr lang="de-DE" altLang="de-DE" sz="1400">
                <a:latin typeface="Times New Roman" pitchFamily="18" charset="0"/>
                <a:cs typeface="Times New Roman" pitchFamily="18" charset="0"/>
              </a:rPr>
            </a:br>
            <a:r>
              <a:rPr lang="de-DE" altLang="de-DE" sz="1400">
                <a:latin typeface="Times New Roman" pitchFamily="18" charset="0"/>
                <a:cs typeface="Times New Roman" pitchFamily="18" charset="0"/>
              </a:rPr>
              <a:t>so treten senkrecht zu dieser Materieströme – so </a:t>
            </a:r>
          </a:p>
          <a:p>
            <a:pPr eaLnBrk="1" hangingPunct="1">
              <a:spcBef>
                <a:spcPct val="0"/>
              </a:spcBef>
              <a:buFontTx/>
              <a:buNone/>
            </a:pPr>
            <a:r>
              <a:rPr lang="de-DE" altLang="de-DE" sz="1400">
                <a:latin typeface="Times New Roman" pitchFamily="18" charset="0"/>
                <a:cs typeface="Times New Roman" pitchFamily="18" charset="0"/>
              </a:rPr>
              <a:t>genannte Jets –  mit relativistischer Geschwindigkeit in </a:t>
            </a:r>
            <a:br>
              <a:rPr lang="de-DE" altLang="de-DE" sz="1400">
                <a:latin typeface="Times New Roman" pitchFamily="18" charset="0"/>
                <a:cs typeface="Times New Roman" pitchFamily="18" charset="0"/>
              </a:rPr>
            </a:br>
            <a:r>
              <a:rPr lang="de-DE" altLang="de-DE" sz="1400">
                <a:latin typeface="Times New Roman" pitchFamily="18" charset="0"/>
                <a:cs typeface="Times New Roman" pitchFamily="18" charset="0"/>
              </a:rPr>
              <a:t>den Weltraum (siehe Bild). </a:t>
            </a:r>
            <a:br>
              <a:rPr lang="de-DE" altLang="de-DE" sz="1400">
                <a:latin typeface="Times New Roman" pitchFamily="18" charset="0"/>
                <a:cs typeface="Times New Roman" pitchFamily="18" charset="0"/>
              </a:rPr>
            </a:br>
            <a:r>
              <a:rPr lang="de-DE" altLang="de-DE" sz="1400">
                <a:latin typeface="Times New Roman" pitchFamily="18" charset="0"/>
                <a:cs typeface="Times New Roman" pitchFamily="18" charset="0"/>
              </a:rPr>
              <a:t>Diese Jets lassen sich im Radiowellenbereich beobachten.</a:t>
            </a:r>
          </a:p>
        </p:txBody>
      </p:sp>
      <p:pic>
        <p:nvPicPr>
          <p:cNvPr id="5127"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24525" y="1236663"/>
            <a:ext cx="2879725" cy="266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9"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79988" y="4872038"/>
            <a:ext cx="3624262" cy="119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3"/>
                                        </p:tgtEl>
                                        <p:attrNameLst>
                                          <p:attrName>style.visibility</p:attrName>
                                        </p:attrNameLst>
                                      </p:cBhvr>
                                      <p:to>
                                        <p:strVal val="visible"/>
                                      </p:to>
                                    </p:set>
                                    <p:animEffect transition="in" filter="fade">
                                      <p:cBhvr>
                                        <p:cTn id="7" dur="500"/>
                                        <p:tgtEl>
                                          <p:spTgt spid="51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5127"/>
                                        </p:tgtEl>
                                        <p:attrNameLst>
                                          <p:attrName>style.visibility</p:attrName>
                                        </p:attrNameLst>
                                      </p:cBhvr>
                                      <p:to>
                                        <p:strVal val="visible"/>
                                      </p:to>
                                    </p:set>
                                    <p:animEffect transition="in" filter="fade">
                                      <p:cBhvr>
                                        <p:cTn id="22" dur="500"/>
                                        <p:tgtEl>
                                          <p:spTgt spid="512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par>
                                <p:cTn id="28" presetID="10" presetClass="entr" presetSubtype="0" fill="hold" nodeType="withEffect">
                                  <p:stCondLst>
                                    <p:cond delay="0"/>
                                  </p:stCondLst>
                                  <p:childTnLst>
                                    <p:set>
                                      <p:cBhvr>
                                        <p:cTn id="29" dur="1" fill="hold">
                                          <p:stCondLst>
                                            <p:cond delay="0"/>
                                          </p:stCondLst>
                                        </p:cTn>
                                        <p:tgtEl>
                                          <p:spTgt spid="5129"/>
                                        </p:tgtEl>
                                        <p:attrNameLst>
                                          <p:attrName>style.visibility</p:attrName>
                                        </p:attrNameLst>
                                      </p:cBhvr>
                                      <p:to>
                                        <p:strVal val="visible"/>
                                      </p:to>
                                    </p:set>
                                    <p:animEffect transition="in" filter="fade">
                                      <p:cBhvr>
                                        <p:cTn id="30" dur="500"/>
                                        <p:tgtEl>
                                          <p:spTgt spid="51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feld 3"/>
          <p:cNvSpPr txBox="1">
            <a:spLocks noChangeArrowheads="1"/>
          </p:cNvSpPr>
          <p:nvPr/>
        </p:nvSpPr>
        <p:spPr bwMode="auto">
          <a:xfrm>
            <a:off x="2627313" y="260350"/>
            <a:ext cx="44656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de-DE" altLang="de-DE" sz="1800">
                <a:latin typeface="Times New Roman" pitchFamily="18" charset="0"/>
                <a:cs typeface="Times New Roman" pitchFamily="18" charset="0"/>
              </a:rPr>
              <a:t>Galaxien und ihre Entfernungsbestimmung</a:t>
            </a:r>
          </a:p>
        </p:txBody>
      </p:sp>
      <p:sp>
        <p:nvSpPr>
          <p:cNvPr id="6147" name="Textfeld 2"/>
          <p:cNvSpPr txBox="1">
            <a:spLocks noChangeArrowheads="1"/>
          </p:cNvSpPr>
          <p:nvPr/>
        </p:nvSpPr>
        <p:spPr bwMode="auto">
          <a:xfrm>
            <a:off x="755650" y="765175"/>
            <a:ext cx="4248150" cy="350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de-DE" altLang="de-DE" sz="1400" b="1">
                <a:latin typeface="Times New Roman" pitchFamily="18" charset="0"/>
                <a:cs typeface="Times New Roman" pitchFamily="18" charset="0"/>
              </a:rPr>
              <a:t>Aufgabe 4</a:t>
            </a:r>
            <a:r>
              <a:rPr lang="de-DE" altLang="de-DE" sz="1400">
                <a:latin typeface="Times New Roman" pitchFamily="18" charset="0"/>
                <a:cs typeface="Times New Roman" pitchFamily="18" charset="0"/>
              </a:rPr>
              <a:t/>
            </a:r>
            <a:br>
              <a:rPr lang="de-DE" altLang="de-DE" sz="1400">
                <a:latin typeface="Times New Roman" pitchFamily="18" charset="0"/>
                <a:cs typeface="Times New Roman" pitchFamily="18" charset="0"/>
              </a:rPr>
            </a:br>
            <a:r>
              <a:rPr lang="de-DE" altLang="de-DE" sz="600">
                <a:latin typeface="Times New Roman" pitchFamily="18" charset="0"/>
                <a:cs typeface="Times New Roman" pitchFamily="18" charset="0"/>
              </a:rPr>
              <a:t/>
            </a:r>
            <a:br>
              <a:rPr lang="de-DE" altLang="de-DE" sz="600">
                <a:latin typeface="Times New Roman" pitchFamily="18" charset="0"/>
                <a:cs typeface="Times New Roman" pitchFamily="18" charset="0"/>
              </a:rPr>
            </a:br>
            <a:r>
              <a:rPr lang="de-DE" altLang="de-DE" sz="1400">
                <a:latin typeface="Times New Roman" pitchFamily="18" charset="0"/>
                <a:cs typeface="Times New Roman" pitchFamily="18" charset="0"/>
              </a:rPr>
              <a:t>Der Jet des Quasars 3C 273 wurde in unterschiedlichen </a:t>
            </a:r>
            <a:br>
              <a:rPr lang="de-DE" altLang="de-DE" sz="1400">
                <a:latin typeface="Times New Roman" pitchFamily="18" charset="0"/>
                <a:cs typeface="Times New Roman" pitchFamily="18" charset="0"/>
              </a:rPr>
            </a:br>
            <a:r>
              <a:rPr lang="de-DE" altLang="de-DE" sz="1400">
                <a:latin typeface="Times New Roman" pitchFamily="18" charset="0"/>
                <a:cs typeface="Times New Roman" pitchFamily="18" charset="0"/>
              </a:rPr>
              <a:t>Wellenlängenbereichen von mehreren Teleskopen</a:t>
            </a:r>
            <a:br>
              <a:rPr lang="de-DE" altLang="de-DE" sz="1400">
                <a:latin typeface="Times New Roman" pitchFamily="18" charset="0"/>
                <a:cs typeface="Times New Roman" pitchFamily="18" charset="0"/>
              </a:rPr>
            </a:br>
            <a:r>
              <a:rPr lang="de-DE" altLang="de-DE" sz="1400">
                <a:latin typeface="Times New Roman" pitchFamily="18" charset="0"/>
                <a:cs typeface="Times New Roman" pitchFamily="18" charset="0"/>
              </a:rPr>
              <a:t>aufgenommen. </a:t>
            </a:r>
            <a:br>
              <a:rPr lang="de-DE" altLang="de-DE" sz="1400">
                <a:latin typeface="Times New Roman" pitchFamily="18" charset="0"/>
                <a:cs typeface="Times New Roman" pitchFamily="18" charset="0"/>
              </a:rPr>
            </a:br>
            <a:r>
              <a:rPr lang="de-DE" altLang="de-DE" sz="1400">
                <a:latin typeface="Times New Roman" pitchFamily="18" charset="0"/>
                <a:cs typeface="Times New Roman" pitchFamily="18" charset="0"/>
              </a:rPr>
              <a:t>Ermittelte Daten von 3C 273:	</a:t>
            </a:r>
            <a:br>
              <a:rPr lang="de-DE" altLang="de-DE" sz="1400">
                <a:latin typeface="Times New Roman" pitchFamily="18" charset="0"/>
                <a:cs typeface="Times New Roman" pitchFamily="18" charset="0"/>
              </a:rPr>
            </a:br>
            <a:r>
              <a:rPr lang="de-DE" altLang="de-DE" sz="1400">
                <a:latin typeface="Times New Roman" pitchFamily="18" charset="0"/>
                <a:cs typeface="Times New Roman" pitchFamily="18" charset="0"/>
              </a:rPr>
              <a:t>m = 12,9 mag,  Rotverschiebung z = 0,158</a:t>
            </a:r>
            <a:br>
              <a:rPr lang="de-DE" altLang="de-DE" sz="1400">
                <a:latin typeface="Times New Roman" pitchFamily="18" charset="0"/>
                <a:cs typeface="Times New Roman" pitchFamily="18" charset="0"/>
              </a:rPr>
            </a:br>
            <a:r>
              <a:rPr lang="de-DE" altLang="de-DE" sz="600">
                <a:latin typeface="Times New Roman" pitchFamily="18" charset="0"/>
                <a:cs typeface="Times New Roman" pitchFamily="18" charset="0"/>
              </a:rPr>
              <a:t/>
            </a:r>
            <a:br>
              <a:rPr lang="de-DE" altLang="de-DE" sz="600">
                <a:latin typeface="Times New Roman" pitchFamily="18" charset="0"/>
                <a:cs typeface="Times New Roman" pitchFamily="18" charset="0"/>
              </a:rPr>
            </a:br>
            <a:r>
              <a:rPr lang="de-DE" altLang="de-DE" sz="1400">
                <a:latin typeface="Times New Roman" pitchFamily="18" charset="0"/>
                <a:cs typeface="Times New Roman" pitchFamily="18" charset="0"/>
              </a:rPr>
              <a:t>a)  Wie weit ist 3C 273 entfernt? </a:t>
            </a:r>
            <a:br>
              <a:rPr lang="de-DE" altLang="de-DE" sz="1400">
                <a:latin typeface="Times New Roman" pitchFamily="18" charset="0"/>
                <a:cs typeface="Times New Roman" pitchFamily="18" charset="0"/>
              </a:rPr>
            </a:br>
            <a:r>
              <a:rPr lang="de-DE" altLang="de-DE" sz="1400">
                <a:latin typeface="Times New Roman" pitchFamily="18" charset="0"/>
                <a:cs typeface="Times New Roman" pitchFamily="18" charset="0"/>
              </a:rPr>
              <a:t>     Rechnen Sie nichtrelativistisch! 	</a:t>
            </a:r>
            <a:br>
              <a:rPr lang="de-DE" altLang="de-DE" sz="1400">
                <a:latin typeface="Times New Roman" pitchFamily="18" charset="0"/>
                <a:cs typeface="Times New Roman" pitchFamily="18" charset="0"/>
              </a:rPr>
            </a:br>
            <a:r>
              <a:rPr lang="de-DE" altLang="de-DE" sz="1400">
                <a:latin typeface="Times New Roman" pitchFamily="18" charset="0"/>
                <a:cs typeface="Times New Roman" pitchFamily="18" charset="0"/>
              </a:rPr>
              <a:t>     Die relativistische Rechnung liefert  0,61 Gpc. </a:t>
            </a:r>
            <a:br>
              <a:rPr lang="de-DE" altLang="de-DE" sz="1400">
                <a:latin typeface="Times New Roman" pitchFamily="18" charset="0"/>
                <a:cs typeface="Times New Roman" pitchFamily="18" charset="0"/>
              </a:rPr>
            </a:br>
            <a:r>
              <a:rPr lang="de-DE" altLang="de-DE" sz="1400">
                <a:latin typeface="Times New Roman" pitchFamily="18" charset="0"/>
                <a:cs typeface="Times New Roman" pitchFamily="18" charset="0"/>
              </a:rPr>
              <a:t>     Wie groß ist der prozentuale Fehler?  </a:t>
            </a:r>
            <a:br>
              <a:rPr lang="de-DE" altLang="de-DE" sz="1400">
                <a:latin typeface="Times New Roman" pitchFamily="18" charset="0"/>
                <a:cs typeface="Times New Roman" pitchFamily="18" charset="0"/>
              </a:rPr>
            </a:br>
            <a:r>
              <a:rPr lang="de-DE" altLang="de-DE" sz="1400">
                <a:latin typeface="Times New Roman" pitchFamily="18" charset="0"/>
                <a:cs typeface="Times New Roman" pitchFamily="18" charset="0"/>
              </a:rPr>
              <a:t>b)  Wie groß ist bei Verwendung der relativistischen </a:t>
            </a:r>
            <a:br>
              <a:rPr lang="de-DE" altLang="de-DE" sz="1400">
                <a:latin typeface="Times New Roman" pitchFamily="18" charset="0"/>
                <a:cs typeface="Times New Roman" pitchFamily="18" charset="0"/>
              </a:rPr>
            </a:br>
            <a:r>
              <a:rPr lang="de-DE" altLang="de-DE" sz="1400">
                <a:latin typeface="Times New Roman" pitchFamily="18" charset="0"/>
                <a:cs typeface="Times New Roman" pitchFamily="18" charset="0"/>
              </a:rPr>
              <a:t>      Entfernungsberechnung die absolute Helligkeit </a:t>
            </a:r>
          </a:p>
          <a:p>
            <a:pPr eaLnBrk="1" hangingPunct="1">
              <a:spcBef>
                <a:spcPct val="0"/>
              </a:spcBef>
              <a:buFontTx/>
              <a:buNone/>
            </a:pPr>
            <a:r>
              <a:rPr lang="de-DE" altLang="de-DE" sz="1400">
                <a:latin typeface="Times New Roman" pitchFamily="18" charset="0"/>
                <a:cs typeface="Times New Roman" pitchFamily="18" charset="0"/>
              </a:rPr>
              <a:t>      dieses Quasars? </a:t>
            </a:r>
            <a:br>
              <a:rPr lang="de-DE" altLang="de-DE" sz="1400">
                <a:latin typeface="Times New Roman" pitchFamily="18" charset="0"/>
                <a:cs typeface="Times New Roman" pitchFamily="18" charset="0"/>
              </a:rPr>
            </a:br>
            <a:r>
              <a:rPr lang="de-DE" altLang="de-DE" sz="1400">
                <a:latin typeface="Times New Roman" pitchFamily="18" charset="0"/>
                <a:cs typeface="Times New Roman" pitchFamily="18" charset="0"/>
              </a:rPr>
              <a:t>      Bestimmen Sie die Leuchtkraft von 3C 273 in </a:t>
            </a:r>
            <a:br>
              <a:rPr lang="de-DE" altLang="de-DE" sz="1400">
                <a:latin typeface="Times New Roman" pitchFamily="18" charset="0"/>
                <a:cs typeface="Times New Roman" pitchFamily="18" charset="0"/>
              </a:rPr>
            </a:br>
            <a:r>
              <a:rPr lang="de-DE" altLang="de-DE" sz="1400">
                <a:latin typeface="Times New Roman" pitchFamily="18" charset="0"/>
                <a:cs typeface="Times New Roman" pitchFamily="18" charset="0"/>
              </a:rPr>
              <a:t>      Vielfachen der Sonnenleuchtkraft!</a:t>
            </a:r>
          </a:p>
        </p:txBody>
      </p:sp>
      <p:sp>
        <p:nvSpPr>
          <p:cNvPr id="6148"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de-DE" altLang="de-DE" sz="1800"/>
          </a:p>
        </p:txBody>
      </p:sp>
      <p:pic>
        <p:nvPicPr>
          <p:cNvPr id="614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26000" y="1557338"/>
            <a:ext cx="3778250" cy="1250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2" name="Objekt 1"/>
          <p:cNvGraphicFramePr>
            <a:graphicFrameLocks noChangeAspect="1"/>
          </p:cNvGraphicFramePr>
          <p:nvPr/>
        </p:nvGraphicFramePr>
        <p:xfrm>
          <a:off x="822325" y="4365625"/>
          <a:ext cx="4116388" cy="406400"/>
        </p:xfrm>
        <a:graphic>
          <a:graphicData uri="http://schemas.openxmlformats.org/presentationml/2006/ole">
            <mc:AlternateContent xmlns:mc="http://schemas.openxmlformats.org/markup-compatibility/2006">
              <mc:Choice xmlns:v="urn:schemas-microsoft-com:vml" Requires="v">
                <p:oleObj spid="_x0000_s6158" name="Equation" r:id="rId4" imgW="4114800" imgH="406400" progId="Equation.DSMT4">
                  <p:embed/>
                </p:oleObj>
              </mc:Choice>
              <mc:Fallback>
                <p:oleObj name="Equation" r:id="rId4" imgW="4114800" imgH="406400" progId="Equation.DSMT4">
                  <p:embed/>
                  <p:pic>
                    <p:nvPicPr>
                      <p:cNvPr id="0" name="Objek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2325" y="4365625"/>
                        <a:ext cx="4116388"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Objekt 2"/>
          <p:cNvGraphicFramePr>
            <a:graphicFrameLocks noChangeAspect="1"/>
          </p:cNvGraphicFramePr>
          <p:nvPr/>
        </p:nvGraphicFramePr>
        <p:xfrm>
          <a:off x="1187450" y="4797425"/>
          <a:ext cx="6629400" cy="482600"/>
        </p:xfrm>
        <a:graphic>
          <a:graphicData uri="http://schemas.openxmlformats.org/presentationml/2006/ole">
            <mc:AlternateContent xmlns:mc="http://schemas.openxmlformats.org/markup-compatibility/2006">
              <mc:Choice xmlns:v="urn:schemas-microsoft-com:vml" Requires="v">
                <p:oleObj spid="_x0000_s6159" name="Equation" r:id="rId6" imgW="6629400" imgH="482600" progId="Equation.DSMT4">
                  <p:embed/>
                </p:oleObj>
              </mc:Choice>
              <mc:Fallback>
                <p:oleObj name="Equation" r:id="rId6" imgW="6629400" imgH="482600" progId="Equation.DSMT4">
                  <p:embed/>
                  <p:pic>
                    <p:nvPicPr>
                      <p:cNvPr id="0" name="Objek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87450" y="4797425"/>
                        <a:ext cx="662940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 name="Objekt 3"/>
          <p:cNvGraphicFramePr>
            <a:graphicFrameLocks noChangeAspect="1"/>
          </p:cNvGraphicFramePr>
          <p:nvPr/>
        </p:nvGraphicFramePr>
        <p:xfrm>
          <a:off x="827088" y="5373688"/>
          <a:ext cx="6985000" cy="469900"/>
        </p:xfrm>
        <a:graphic>
          <a:graphicData uri="http://schemas.openxmlformats.org/presentationml/2006/ole">
            <mc:AlternateContent xmlns:mc="http://schemas.openxmlformats.org/markup-compatibility/2006">
              <mc:Choice xmlns:v="urn:schemas-microsoft-com:vml" Requires="v">
                <p:oleObj spid="_x0000_s6160" name="Equation" r:id="rId8" imgW="6985000" imgH="469900" progId="Equation.DSMT4">
                  <p:embed/>
                </p:oleObj>
              </mc:Choice>
              <mc:Fallback>
                <p:oleObj name="Equation" r:id="rId8" imgW="6985000" imgH="469900" progId="Equation.DSMT4">
                  <p:embed/>
                  <p:pic>
                    <p:nvPicPr>
                      <p:cNvPr id="0" name="Objekt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27088" y="5373688"/>
                        <a:ext cx="698500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kt 4"/>
          <p:cNvGraphicFramePr>
            <a:graphicFrameLocks noChangeAspect="1"/>
          </p:cNvGraphicFramePr>
          <p:nvPr/>
        </p:nvGraphicFramePr>
        <p:xfrm>
          <a:off x="1187450" y="5876925"/>
          <a:ext cx="5486400" cy="444500"/>
        </p:xfrm>
        <a:graphic>
          <a:graphicData uri="http://schemas.openxmlformats.org/presentationml/2006/ole">
            <mc:AlternateContent xmlns:mc="http://schemas.openxmlformats.org/markup-compatibility/2006">
              <mc:Choice xmlns:v="urn:schemas-microsoft-com:vml" Requires="v">
                <p:oleObj spid="_x0000_s6161" name="Equation" r:id="rId10" imgW="5486400" imgH="444500" progId="Equation.DSMT4">
                  <p:embed/>
                </p:oleObj>
              </mc:Choice>
              <mc:Fallback>
                <p:oleObj name="Equation" r:id="rId10" imgW="5486400" imgH="444500" progId="Equation.DSMT4">
                  <p:embed/>
                  <p:pic>
                    <p:nvPicPr>
                      <p:cNvPr id="0" name="Objekt 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187450" y="5876925"/>
                        <a:ext cx="54864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7"/>
                                        </p:tgtEl>
                                        <p:attrNameLst>
                                          <p:attrName>style.visibility</p:attrName>
                                        </p:attrNameLst>
                                      </p:cBhvr>
                                      <p:to>
                                        <p:strVal val="visible"/>
                                      </p:to>
                                    </p:set>
                                    <p:animEffect transition="in" filter="fade">
                                      <p:cBhvr>
                                        <p:cTn id="7" dur="500"/>
                                        <p:tgtEl>
                                          <p:spTgt spid="6147"/>
                                        </p:tgtEl>
                                      </p:cBhvr>
                                    </p:animEffect>
                                  </p:childTnLst>
                                </p:cTn>
                              </p:par>
                              <p:par>
                                <p:cTn id="8" presetID="10" presetClass="entr" presetSubtype="0" fill="hold" nodeType="withEffect">
                                  <p:stCondLst>
                                    <p:cond delay="0"/>
                                  </p:stCondLst>
                                  <p:childTnLst>
                                    <p:set>
                                      <p:cBhvr>
                                        <p:cTn id="9" dur="1" fill="hold">
                                          <p:stCondLst>
                                            <p:cond delay="0"/>
                                          </p:stCondLst>
                                        </p:cTn>
                                        <p:tgtEl>
                                          <p:spTgt spid="6149"/>
                                        </p:tgtEl>
                                        <p:attrNameLst>
                                          <p:attrName>style.visibility</p:attrName>
                                        </p:attrNameLst>
                                      </p:cBhvr>
                                      <p:to>
                                        <p:strVal val="visible"/>
                                      </p:to>
                                    </p:set>
                                    <p:animEffect transition="in" filter="fade">
                                      <p:cBhvr>
                                        <p:cTn id="10" dur="500"/>
                                        <p:tgtEl>
                                          <p:spTgt spid="6149"/>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fade">
                                      <p:cBhvr>
                                        <p:cTn id="20" dur="500"/>
                                        <p:tgtEl>
                                          <p:spTgt spid="3"/>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500"/>
                                        <p:tgtEl>
                                          <p:spTgt spid="4"/>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p:bld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287</Words>
  <Application>Microsoft Office PowerPoint</Application>
  <PresentationFormat>Bildschirmpräsentation (4:3)</PresentationFormat>
  <Paragraphs>48</Paragraphs>
  <Slides>7</Slides>
  <Notes>0</Notes>
  <HiddenSlides>0</HiddenSlides>
  <MMClips>0</MMClips>
  <ScaleCrop>false</ScaleCrop>
  <HeadingPairs>
    <vt:vector size="8" baseType="variant">
      <vt:variant>
        <vt:lpstr>Verwendete Schriftarten</vt:lpstr>
      </vt:variant>
      <vt:variant>
        <vt:i4>3</vt:i4>
      </vt:variant>
      <vt:variant>
        <vt:lpstr>Design</vt:lpstr>
      </vt:variant>
      <vt:variant>
        <vt:i4>1</vt:i4>
      </vt:variant>
      <vt:variant>
        <vt:lpstr>Eingebettete OLE-Server</vt:lpstr>
      </vt:variant>
      <vt:variant>
        <vt:i4>1</vt:i4>
      </vt:variant>
      <vt:variant>
        <vt:lpstr>Folientitel</vt:lpstr>
      </vt:variant>
      <vt:variant>
        <vt:i4>7</vt:i4>
      </vt:variant>
    </vt:vector>
  </HeadingPairs>
  <TitlesOfParts>
    <vt:vector size="12" baseType="lpstr">
      <vt:lpstr>Calibri</vt:lpstr>
      <vt:lpstr>Arial</vt:lpstr>
      <vt:lpstr>Times New Roman</vt:lpstr>
      <vt:lpstr>Larissa</vt:lpstr>
      <vt:lpstr>MathType 6.0 Equation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GR</dc:creator>
  <cp:lastModifiedBy>GRasch</cp:lastModifiedBy>
  <cp:revision>30</cp:revision>
  <dcterms:created xsi:type="dcterms:W3CDTF">2013-03-21T19:16:28Z</dcterms:created>
  <dcterms:modified xsi:type="dcterms:W3CDTF">2018-03-19T16:09:48Z</dcterms:modified>
</cp:coreProperties>
</file>