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72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6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04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53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61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2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73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6072-E4BC-4DA5-B0A3-079E79D499DD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16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123gif.de/natur/gif-natur-0062.gif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gif"/><Relationship Id="rId5" Type="http://schemas.openxmlformats.org/officeDocument/2006/relationships/hyperlink" Target="http://www.123gif.de/augen/gif-adler-0020.gif.html" TargetMode="External"/><Relationship Id="rId4" Type="http://schemas.openxmlformats.org/officeDocument/2006/relationships/image" Target="../media/image4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gif"/><Relationship Id="rId5" Type="http://schemas.openxmlformats.org/officeDocument/2006/relationships/hyperlink" Target="http://www.123gif.de/augen/gif-homepage-0002.gif.html" TargetMode="External"/><Relationship Id="rId4" Type="http://schemas.openxmlformats.org/officeDocument/2006/relationships/image" Target="../media/image4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gif"/><Relationship Id="rId2" Type="http://schemas.openxmlformats.org/officeDocument/2006/relationships/hyperlink" Target="http://www.123gif.de/osterhasen/gif-osterhasen-0239.gif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9.gif"/><Relationship Id="rId4" Type="http://schemas.openxmlformats.org/officeDocument/2006/relationships/hyperlink" Target="http://www.123gif.de/osterhasen/gif-osterhasen-0242.gif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3.emf"/><Relationship Id="rId7" Type="http://schemas.openxmlformats.org/officeDocument/2006/relationships/hyperlink" Target="http://www.123gif.de/ostereier/gif-osterhasen-0200.gif.html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hyperlink" Target="http://www.123gif.de/clowns/gif-clowns-0063.gif.html" TargetMode="Externa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6.gi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123gif.de/teufel/gif-teufel-0017.gif.html" TargetMode="Externa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23gif.de/teufel/gif-teufel-0019.gif.html" TargetMode="External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Relationship Id="rId9" Type="http://schemas.openxmlformats.org/officeDocument/2006/relationships/image" Target="../media/image2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7" Type="http://schemas.openxmlformats.org/officeDocument/2006/relationships/image" Target="../media/image28.gi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123gif.de/clowns/gif-ostereier-0116.gif.html" TargetMode="Externa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7" Type="http://schemas.openxmlformats.org/officeDocument/2006/relationships/image" Target="../media/image33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gif"/><Relationship Id="rId5" Type="http://schemas.openxmlformats.org/officeDocument/2006/relationships/hyperlink" Target="http://www.123gif.de/clowns/gif-clowns-0047.gif.html" TargetMode="External"/><Relationship Id="rId4" Type="http://schemas.openxmlformats.org/officeDocument/2006/relationships/image" Target="../media/image3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gif"/><Relationship Id="rId4" Type="http://schemas.openxmlformats.org/officeDocument/2006/relationships/hyperlink" Target="http://www.123gif.de/augen/gif-computer-0080.gif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gif"/><Relationship Id="rId4" Type="http://schemas.openxmlformats.org/officeDocument/2006/relationships/hyperlink" Target="http://www.123gif.de/hexen/gif-hexe-0098.gif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7788" y="548680"/>
            <a:ext cx="6874532" cy="576064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Aufgaben zur Kombinatorik</a:t>
            </a:r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63588" y="134076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Löse die Aufgaben sauber auf einem Blatt Papier oder im Schulheft.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 jede Aufgabe bekommst du bis zu 4 Minuten Zeit.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023828" y="25022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 nun  geht’s  los!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natur-0062.gif von 123gif.de Download &amp; Grußkartenversand">
            <a:hlinkClick r:id="rId2" tooltip="natur-0062.gif von 123gif.de Download &amp; Grußkartenversand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011" y="3356992"/>
            <a:ext cx="14763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2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3290" y="31696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 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3528" y="908720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</a:rPr>
              <a:t>In einem Konferenzraum befinden sich 12 Sitzplätze.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Auf wie viele unterschiedliche Arten können die Konferenzteilnehmer Platz nehmen,</a:t>
            </a:r>
            <a:r>
              <a:rPr lang="de-DE" dirty="0">
                <a:latin typeface="Times New Roman"/>
                <a:ea typeface="Times New Roman"/>
              </a:rPr>
              <a:t> </a:t>
            </a:r>
            <a:r>
              <a:rPr lang="de-DE" dirty="0" smtClean="0">
                <a:latin typeface="Times New Roman"/>
                <a:ea typeface="Times New Roman"/>
              </a:rPr>
              <a:t>wenn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12 Personen teilnehmen,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  8 Personen teilnehmen,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>
                <a:latin typeface="Times New Roman"/>
                <a:ea typeface="Times New Roman"/>
              </a:rPr>
              <a:t> </a:t>
            </a:r>
            <a:r>
              <a:rPr lang="de-DE" dirty="0" smtClean="0">
                <a:latin typeface="Times New Roman"/>
                <a:ea typeface="Times New Roman"/>
              </a:rPr>
              <a:t> 8 Personen teilnehmen, aber die 6 vorderen Plätze auf jeden Fall besetzt werden?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395536" y="2564904"/>
            <a:ext cx="842493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59" y="2987049"/>
            <a:ext cx="4824536" cy="339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12" y="3717032"/>
            <a:ext cx="6840760" cy="74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59" y="4653136"/>
            <a:ext cx="6696743" cy="779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 descr="adler-0020.gif von 123gif.de Download &amp; Grußkartenversand">
            <a:hlinkClick r:id="rId5" tooltip="adler-0020.gif von 123gif.de Download &amp; Grußkartenversand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702" y="4293096"/>
            <a:ext cx="1786333" cy="195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78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38200" y="908720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SimSun"/>
              </a:rPr>
              <a:t>Peter spielt gerne „Schafkopf“.</a:t>
            </a:r>
          </a:p>
          <a:p>
            <a:pPr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SimSun"/>
              </a:rPr>
              <a:t>Er bekommt  8  der  32  in Bayern gut bekannten Karten.</a:t>
            </a:r>
          </a:p>
          <a:p>
            <a:pPr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SimSun"/>
              </a:rPr>
              <a:t>Mit welcher Wahrscheinlichkeit bekommt er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SimSun"/>
              </a:rPr>
              <a:t>die  4  Ober,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SimSun"/>
              </a:rPr>
              <a:t>weder Ober noch Unter,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SimSun"/>
              </a:rPr>
              <a:t>die  4  Unter, keinen Ober aber zusätzlich nur Herzkarten?</a:t>
            </a:r>
            <a:endParaRPr lang="de-DE" dirty="0" smtClean="0">
              <a:latin typeface="Times New Roman"/>
              <a:ea typeface="SimSu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70338" y="2780928"/>
            <a:ext cx="788748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71" y="3033966"/>
            <a:ext cx="5557402" cy="683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71" y="3946156"/>
            <a:ext cx="6533365" cy="706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38" y="4941168"/>
            <a:ext cx="822722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 descr="homepage-0002.gif von 123gif.de Download &amp; Grußkartenversand">
            <a:hlinkClick r:id="rId5" tooltip="homepage-0002.gif von 123gif.de Download &amp; Grußkartenversand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83656"/>
            <a:ext cx="1190625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80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3168352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Schöne Osterferien!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osterhasen-0239.gif von 123gif.de Download &amp; Grußkartenversand">
            <a:hlinkClick r:id="rId2" tooltip="osterhasen-0239.gif von 123gif.de Download &amp; Grußkartenversand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85444"/>
            <a:ext cx="28575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Osterhasen von 123gif.de">
            <a:hlinkClick r:id="rId4" tooltip="Osterhasen von 123gif.de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1095375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1152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1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27584" y="1034667"/>
            <a:ext cx="76086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/>
              </a:rPr>
              <a:t>Die zehn Ziffern  0 bis 9  sollen so angeordnet werden, dass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keinerlei Einschränkungen gelten sollen,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zuerst alle ungeraden und dann alle geraden Ziffern kommen,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sich ungerade und gerade Zahlen jeweils abwechseln,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die 0 nicht am Anfang oder Ende der Reihe steht,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die Primzahlen genau in der Mitte der Reihe stehen.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827584" y="2980738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4"/>
            <a:ext cx="3600400" cy="331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37" y="3789040"/>
            <a:ext cx="3046689" cy="32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38" y="4336943"/>
            <a:ext cx="3852428" cy="34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68332"/>
            <a:ext cx="3780421" cy="35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365184"/>
            <a:ext cx="531941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 descr="osterhasen-0200.gif von 123gif.de Download &amp; Grußkartenversand">
            <a:hlinkClick r:id="rId7" tooltip="osterhasen-0200.gif von 123gif.de Download &amp; Grußkartenversand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094" y="312554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8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2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7746" y="1034667"/>
            <a:ext cx="76086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</a:rPr>
              <a:t>Wie viele (auch sinnlose) Worte mit 5 Buchstaben kann man mit den 6 Buchstaben  a, e, i, n, s und t  schreiben, wenn</a:t>
            </a:r>
          </a:p>
          <a:p>
            <a:pPr marL="342900" indent="-342900">
              <a:buFontTx/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jeder </a:t>
            </a:r>
            <a:r>
              <a:rPr lang="de-DE" dirty="0">
                <a:latin typeface="Times New Roman"/>
                <a:ea typeface="Times New Roman"/>
              </a:rPr>
              <a:t>Buchstabe beliebig oft auftreten </a:t>
            </a:r>
            <a:r>
              <a:rPr lang="de-DE" dirty="0" smtClean="0">
                <a:latin typeface="Times New Roman"/>
                <a:ea typeface="Times New Roman"/>
              </a:rPr>
              <a:t>darf,</a:t>
            </a:r>
            <a:endParaRPr lang="de-DE" dirty="0"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>
                <a:latin typeface="Times New Roman"/>
                <a:ea typeface="Times New Roman"/>
              </a:rPr>
              <a:t>j</a:t>
            </a:r>
            <a:r>
              <a:rPr lang="de-DE" dirty="0" smtClean="0">
                <a:latin typeface="Times New Roman"/>
                <a:ea typeface="Times New Roman"/>
              </a:rPr>
              <a:t>eder Buchstabe höchstens einmal auftreten darf,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jeder Buchstabe nur einmal auftreten darf, aber alle Vokale vorkommen müssen.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611560" y="299695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87" y="3284659"/>
            <a:ext cx="1697510" cy="412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97" y="4797152"/>
            <a:ext cx="6768753" cy="74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3913778"/>
            <a:ext cx="7016220" cy="79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 descr="clowns-0063.gif von 123gif.de Download &amp; Grußkartenversand">
            <a:hlinkClick r:id="rId5" tooltip="clowns-0063.gif von 123gif.de Download &amp; Grußkartenversand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743" y="5301208"/>
            <a:ext cx="1080120" cy="121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88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3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7746" y="1034667"/>
            <a:ext cx="76086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Wie viele (auch sinnlose) Worte kann man mit genau den Buchstaben des Wortes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NAGEL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SONNE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KESSEL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MISSISSIPPI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schreiben? </a:t>
            </a:r>
            <a:endParaRPr lang="de-DE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707746" y="299695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2" y="3223887"/>
            <a:ext cx="1440161" cy="34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28" y="3717032"/>
            <a:ext cx="202784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28" y="4509119"/>
            <a:ext cx="2498836" cy="70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28" y="5445224"/>
            <a:ext cx="3938996" cy="69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 descr="teufel-0017.gif von 123gif.de Download &amp; Grußkartenversand">
            <a:hlinkClick r:id="rId6" tooltip="teufel-0017.gif von 123gif.de Download &amp; Grußkartenversand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21088"/>
            <a:ext cx="1440160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29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5725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4 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( 2 Punkte )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12736" y="1056763"/>
            <a:ext cx="7847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Hans zieht aus einem Kartenspiel mit 32 Karten eine Karte heraus.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</a:rPr>
              <a:t>Mit welcher Wahrscheinlichkeit treten die folgenden Ereignisse ein?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A  =  „Herz“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</a:rPr>
              <a:t>B  =  „Dame  oder  König“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C  =  „Kein König“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</a:rPr>
              <a:t>D  =  A </a:t>
            </a:r>
            <a:r>
              <a:rPr lang="de-DE" dirty="0" smtClean="0">
                <a:effectLst/>
                <a:latin typeface="Times New Roman"/>
                <a:ea typeface="Times New Roman"/>
                <a:cs typeface="Times New Roman"/>
              </a:rPr>
              <a:t>∩ B</a:t>
            </a:r>
            <a:endParaRPr lang="de-DE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1560" y="3212976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eck 2"/>
          <p:cNvSpPr/>
          <p:nvPr/>
        </p:nvSpPr>
        <p:spPr>
          <a:xfrm>
            <a:off x="4644008" y="6237312"/>
            <a:ext cx="3312368" cy="620688"/>
          </a:xfrm>
          <a:prstGeom prst="rect">
            <a:avLst/>
          </a:prstGeom>
          <a:solidFill>
            <a:srgbClr val="FFEEB9"/>
          </a:solidFill>
          <a:ln>
            <a:solidFill>
              <a:srgbClr val="FFE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9" y="2752936"/>
            <a:ext cx="1158217" cy="322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60" y="3430587"/>
            <a:ext cx="2481105" cy="64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080" y="3476947"/>
            <a:ext cx="2465379" cy="6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95" y="4293095"/>
            <a:ext cx="3460265" cy="6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02" y="5301208"/>
            <a:ext cx="3155701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080" y="5301209"/>
            <a:ext cx="3821289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 descr="teufel-0019.gif von 123gif.de Download &amp; Grußkartenversand">
            <a:hlinkClick r:id="rId8" tooltip="teufel-0019.gif von 123gif.de Download &amp; Grußkartenversand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55" y="3819686"/>
            <a:ext cx="907041" cy="119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74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32047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2047" y="980728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Peter wirft  zwei  Würfel. </a:t>
            </a:r>
            <a:endParaRPr lang="de-DE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</a:rPr>
              <a:t>Mit welcher Wahrscheinlichkeit treten folgende Ereignisse ein?</a:t>
            </a:r>
            <a:br>
              <a:rPr lang="de-DE" dirty="0" smtClean="0">
                <a:effectLst/>
                <a:latin typeface="Times New Roman"/>
                <a:ea typeface="Times New Roman"/>
              </a:rPr>
            </a:br>
            <a:r>
              <a:rPr lang="de-DE" dirty="0" smtClean="0">
                <a:effectLst/>
                <a:latin typeface="Times New Roman"/>
                <a:ea typeface="Times New Roman"/>
              </a:rPr>
              <a:t>A  =  „Nur ungerade Zahlen“</a:t>
            </a:r>
            <a:br>
              <a:rPr lang="de-DE" dirty="0" smtClean="0">
                <a:effectLst/>
                <a:latin typeface="Times New Roman"/>
                <a:ea typeface="Times New Roman"/>
              </a:rPr>
            </a:br>
            <a:r>
              <a:rPr lang="de-DE" dirty="0" smtClean="0">
                <a:effectLst/>
                <a:latin typeface="Times New Roman"/>
                <a:ea typeface="Times New Roman"/>
              </a:rPr>
              <a:t>B  =  „Augensumme  8“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C  =  „Augendifferenz  3“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</a:rPr>
              <a:t>D  =  „Augenprodukt  12“</a:t>
            </a:r>
            <a:endParaRPr lang="de-DE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732047" y="2852936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47" y="3068960"/>
            <a:ext cx="6109644" cy="693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30" y="3837102"/>
            <a:ext cx="6745498" cy="696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30" y="4566497"/>
            <a:ext cx="558873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30" y="5373216"/>
            <a:ext cx="601688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ostereier-0116.gif von 123gif.de Download &amp; Grußkartenversand">
            <a:hlinkClick r:id="rId6" tooltip="ostereier-0116.gif von 123gif.de Download &amp; Grußkartenversand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766" y="5013176"/>
            <a:ext cx="1342145" cy="122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72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9734" y="332656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6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36516" y="2780928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636516" y="836712"/>
            <a:ext cx="7535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Petra wirft drei Würfel.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</a:rPr>
              <a:t>Mit welcher Wahrscheinlichkeit treten folgende Ereignisse ein?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A  =  „Nur ungerade Augenzahlen“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</a:rPr>
              <a:t>B  =  „Augensumme  9“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C  =  „Augenprodukt 12“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</a:rPr>
              <a:t>D  =  A </a:t>
            </a:r>
            <a:r>
              <a:rPr lang="de-DE" dirty="0" smtClean="0">
                <a:effectLst/>
                <a:latin typeface="Times New Roman"/>
                <a:ea typeface="Times New Roman"/>
                <a:cs typeface="Times New Roman"/>
              </a:rPr>
              <a:t>∩ B</a:t>
            </a:r>
            <a:endParaRPr lang="de-DE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74" y="3036644"/>
            <a:ext cx="6336704" cy="556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74" y="3717032"/>
            <a:ext cx="5889663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40" y="4725143"/>
            <a:ext cx="6501647" cy="587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 descr="clowns-0047.gif von 123gif.de Download &amp; Grußkartenversand">
            <a:hlinkClick r:id="rId5" tooltip="clowns-0047.gif von 123gif.de Download &amp; Grußkartenversand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795" y="5051977"/>
            <a:ext cx="1445908" cy="141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41" y="5614890"/>
            <a:ext cx="5997592" cy="61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438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9383" y="332656"/>
            <a:ext cx="7042355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 </a:t>
            </a:r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(Ausblick auf Klasse 9: Anzahl von Teilmengen)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02554" y="836712"/>
            <a:ext cx="84249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</a:rPr>
              <a:t>Beim Lotto  „6 aus 49“ muss man von 49 Zahlen genau 6 ankreuzen.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Wie viele Möglichkeiten gibt es dafür?</a:t>
            </a:r>
            <a:br>
              <a:rPr lang="de-DE" dirty="0" smtClean="0">
                <a:latin typeface="Times New Roman"/>
                <a:ea typeface="Times New Roman"/>
              </a:rPr>
            </a:br>
            <a:r>
              <a:rPr lang="de-DE" sz="1600" dirty="0" smtClean="0">
                <a:latin typeface="Times New Roman"/>
                <a:ea typeface="Times New Roman"/>
              </a:rPr>
              <a:t>Peter überlegt: Für die erste Zahl gibt es 49 Möglichkeiten, für die 2. Zahl noch 48, für die 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3. Zahl noch 47  usw. Z.B.: Zuerst die 6, dann die 5, dann die 4, die 3, die 2 und die 1.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Also gibt es 49</a:t>
            </a:r>
            <a:r>
              <a:rPr lang="de-DE" sz="1600" dirty="0" smtClean="0">
                <a:latin typeface="Times New Roman"/>
                <a:ea typeface="Times New Roman"/>
                <a:cs typeface="Times New Roman"/>
              </a:rPr>
              <a:t>·48·47·46·45·44=10 068 347 520 Möglichkeiten.</a:t>
            </a:r>
          </a:p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  <a:cs typeface="Times New Roman"/>
              </a:rPr>
              <a:t>Überlege was an Peters Überlegung noch falsch ist. Warum gibt es deutlich weniger Möglichkeiten?</a:t>
            </a:r>
            <a:endParaRPr lang="de-DE" sz="1600" dirty="0" smtClean="0"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402554" y="2636912"/>
            <a:ext cx="820891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424258" y="2708920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 der Zählweise von Peter spielt die Reihenfolge der getippten Zahlen eine Rolle.</a:t>
            </a:r>
          </a:p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Reihenfolge 6,5,4,3,2,1 liefert aber das gleiche Ergebnis wie die Reihenfolge 1,2,3,4,5,6 oder jede andere beliebige Permutation der 6 getippten Zahlen. </a:t>
            </a:r>
          </a:p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Peter zählt diese Permutationen aber als gesonderte Fälle alle mit. </a:t>
            </a:r>
          </a:p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Kannst du nun die richtige Anzahl an Möglichkeiten angeben?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24258" y="4149079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Jedes Tippergebnis wird von Peter  6! = 720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gezählt.</a:t>
            </a:r>
          </a:p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Anzahl an möglichen Tippergebnissen beträgt daher nur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69160"/>
            <a:ext cx="5392094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18" y="5542853"/>
            <a:ext cx="7809359" cy="910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omputer-0080.gif von 123gif.de Download &amp; Grußkartenversand">
            <a:hlinkClick r:id="rId4" tooltip="computer-0080.gif von 123gif.de Download &amp; Grußkartenversand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8904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36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97997" y="548680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11560" y="1196752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Aus der Klasse  8b  mit 32 Schülern (davon 14 Mädchen) sollen  4  Schüler für einen Wettbewerb per Los ausgewählt werden. 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</a:rPr>
              <a:t>Wie viele Möglichkeiten gibt es dafür?</a:t>
            </a:r>
          </a:p>
          <a:p>
            <a:pPr marL="342900" indent="-342900">
              <a:spcAft>
                <a:spcPts val="0"/>
              </a:spcAft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dirty="0" smtClean="0">
                <a:latin typeface="Times New Roman"/>
                <a:ea typeface="Times New Roman"/>
              </a:rPr>
              <a:t>Mit welcher Wahrscheinlichkeiten sind nur Mädchen in der Auswahl? </a:t>
            </a:r>
            <a:endParaRPr lang="de-DE" dirty="0" smtClean="0">
              <a:effectLst/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AutoNum type="alphaLcParenR"/>
              <a:tabLst>
                <a:tab pos="165735" algn="l"/>
                <a:tab pos="345440" algn="l"/>
                <a:tab pos="525780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endParaRPr lang="de-DE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83568" y="2673985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57" y="2956470"/>
            <a:ext cx="5492494" cy="68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3773488"/>
            <a:ext cx="4769293" cy="138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hexe-0098.gif von 123gif.de Download &amp; Grußkartenversand">
            <a:hlinkClick r:id="rId4" tooltip="hexe-0098.gif von 123gif.de Download &amp; Grußkartenversand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05064"/>
            <a:ext cx="2847975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21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Bildschirmpräsentation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Aufgaben zur Kombinatorik</vt:lpstr>
      <vt:lpstr>Aufgabe 1</vt:lpstr>
      <vt:lpstr>Aufgabe 2</vt:lpstr>
      <vt:lpstr>Aufgabe 3</vt:lpstr>
      <vt:lpstr>Aufgabe 4  ( 2 Punkte )</vt:lpstr>
      <vt:lpstr>Aufgabe 5</vt:lpstr>
      <vt:lpstr>Aufgabe 6</vt:lpstr>
      <vt:lpstr>Aufgabe 7  (Ausblick auf Klasse 9: Anzahl von Teilmengen)</vt:lpstr>
      <vt:lpstr>Aufgabe 8</vt:lpstr>
      <vt:lpstr>Aufgabe 9  </vt:lpstr>
      <vt:lpstr>Aufgabe 10</vt:lpstr>
      <vt:lpstr>Schöne Osterferien!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zur Vorbereitung der 2. Mathe-Schulaufgabe</dc:title>
  <dc:creator>GRasch</dc:creator>
  <cp:lastModifiedBy>GRasch</cp:lastModifiedBy>
  <cp:revision>67</cp:revision>
  <dcterms:created xsi:type="dcterms:W3CDTF">2015-03-01T17:23:25Z</dcterms:created>
  <dcterms:modified xsi:type="dcterms:W3CDTF">2015-03-26T09:51:14Z</dcterms:modified>
</cp:coreProperties>
</file>