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4" r:id="rId5"/>
    <p:sldId id="276" r:id="rId6"/>
    <p:sldId id="277" r:id="rId7"/>
    <p:sldId id="279" r:id="rId8"/>
    <p:sldId id="278" r:id="rId9"/>
    <p:sldId id="280" r:id="rId10"/>
    <p:sldId id="272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30.04.2015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7660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30.04.2015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950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30.04.2015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7048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30.04.2015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29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30.04.2015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2537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30.04.2015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899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30.04.2015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3956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30.04.2015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7614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30.04.2015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0250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30.04.2015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102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30.04.2015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1735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EB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26072-E4BC-4DA5-B0A3-079E79D499DD}" type="datetimeFigureOut">
              <a:rPr lang="de-DE" smtClean="0"/>
              <a:t>30.04.2015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4162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gif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gif"/><Relationship Id="rId4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gif"/><Relationship Id="rId4" Type="http://schemas.openxmlformats.org/officeDocument/2006/relationships/image" Target="../media/image1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emf"/><Relationship Id="rId4" Type="http://schemas.openxmlformats.org/officeDocument/2006/relationships/image" Target="../media/image19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4.gif"/><Relationship Id="rId4" Type="http://schemas.openxmlformats.org/officeDocument/2006/relationships/image" Target="../media/image2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gif"/><Relationship Id="rId4" Type="http://schemas.openxmlformats.org/officeDocument/2006/relationships/image" Target="../media/image2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7" Type="http://schemas.openxmlformats.org/officeDocument/2006/relationships/image" Target="../media/image34.png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gif"/><Relationship Id="rId5" Type="http://schemas.openxmlformats.org/officeDocument/2006/relationships/image" Target="../media/image32.emf"/><Relationship Id="rId4" Type="http://schemas.openxmlformats.org/officeDocument/2006/relationships/image" Target="../media/image3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25396" y="548680"/>
            <a:ext cx="7863027" cy="576064"/>
          </a:xfrm>
        </p:spPr>
        <p:txBody>
          <a:bodyPr>
            <a:normAutofit/>
          </a:bodyPr>
          <a:lstStyle/>
          <a:p>
            <a:pPr algn="l"/>
            <a:r>
              <a:rPr lang="de-DE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Weitere acht Aufgaben zu Laplace-Wahrscheinlichkeiten</a:t>
            </a:r>
            <a:endParaRPr lang="de-DE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85546" y="1340768"/>
            <a:ext cx="811890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Löse die Aufgaben sauber auf einem Blatt Papier oder im Schulheft.</a:t>
            </a:r>
            <a:b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de-D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Gib bei jeder Aufgabe zunächst die Ergebnismenge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und ihre Mächtigkeit  |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|  an.</a:t>
            </a:r>
            <a:b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Bestimme dann die Mächtigkeit des zu untersuchenden Ereignisses A </a:t>
            </a:r>
          </a:p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 berechne schließlich die Wahrscheinlichkeit  P(A) = | A | : 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|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| </a:t>
            </a:r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2793247" y="3056243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  nun  geht’s  los!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animierte-schule-bilder-2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6720" y="3573016"/>
            <a:ext cx="1657350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229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47664" y="836712"/>
            <a:ext cx="3168352" cy="576064"/>
          </a:xfrm>
        </p:spPr>
        <p:txBody>
          <a:bodyPr>
            <a:normAutofit/>
          </a:bodyPr>
          <a:lstStyle/>
          <a:p>
            <a:pPr algn="l"/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ist geschafft!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http://www.moin-monja.de/egypt/nilkreuzfahrt/links/end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708920"/>
            <a:ext cx="3810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2" name="Picture 2" descr="clown-0026.gif Gifs, Bilder, Animierte Gif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0796" y="911294"/>
            <a:ext cx="1323975" cy="128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526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311" y="37334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1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50311" y="949413"/>
            <a:ext cx="80150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/>
                <a:cs typeface="Times New Roman" panose="02020603050405020304" pitchFamily="18" charset="0"/>
              </a:rPr>
              <a:t>Peter wirft zwei Würfel. Mit welcher Wahrscheinlichkeit erhält er</a:t>
            </a:r>
          </a:p>
          <a:p>
            <a:pPr marL="342900" indent="-342900">
              <a:buAutoNum type="alphaLcParenR"/>
            </a:pPr>
            <a:r>
              <a:rPr lang="de-DE" dirty="0" smtClean="0">
                <a:latin typeface="Times New Roman"/>
                <a:cs typeface="Times New Roman" panose="02020603050405020304" pitchFamily="18" charset="0"/>
              </a:rPr>
              <a:t>keinen Sechser  (Ereignis A)</a:t>
            </a:r>
          </a:p>
          <a:p>
            <a:pPr marL="342900" indent="-342900">
              <a:buAutoNum type="alphaLcParenR"/>
            </a:pPr>
            <a:r>
              <a:rPr lang="de-DE" dirty="0" smtClean="0">
                <a:latin typeface="Times New Roman"/>
                <a:cs typeface="Times New Roman" panose="02020603050405020304" pitchFamily="18" charset="0"/>
              </a:rPr>
              <a:t>mindestens einen Sechser  (Ereignis B)</a:t>
            </a:r>
          </a:p>
          <a:p>
            <a:pPr marL="342900" indent="-342900">
              <a:buAutoNum type="alphaLcParenR"/>
            </a:pPr>
            <a:r>
              <a:rPr lang="de-DE" dirty="0">
                <a:latin typeface="Times New Roman"/>
                <a:cs typeface="Times New Roman" panose="02020603050405020304" pitchFamily="18" charset="0"/>
              </a:rPr>
              <a:t>z</a:t>
            </a:r>
            <a:r>
              <a:rPr lang="de-DE" dirty="0" smtClean="0">
                <a:latin typeface="Times New Roman"/>
                <a:cs typeface="Times New Roman" panose="02020603050405020304" pitchFamily="18" charset="0"/>
              </a:rPr>
              <a:t>wei verschieden Zahlen  (Ereignis C)</a:t>
            </a:r>
          </a:p>
          <a:p>
            <a:pPr marL="342900" indent="-342900">
              <a:buAutoNum type="alphaLcParenR"/>
            </a:pPr>
            <a:r>
              <a:rPr lang="de-DE" dirty="0" smtClean="0">
                <a:latin typeface="Times New Roman"/>
                <a:cs typeface="Times New Roman" panose="02020603050405020304" pitchFamily="18" charset="0"/>
              </a:rPr>
              <a:t>die Augensumme 6  (Ereignis D) ?</a:t>
            </a:r>
          </a:p>
        </p:txBody>
      </p:sp>
      <p:cxnSp>
        <p:nvCxnSpPr>
          <p:cNvPr id="6" name="Gerade Verbindung 5"/>
          <p:cNvCxnSpPr/>
          <p:nvPr/>
        </p:nvCxnSpPr>
        <p:spPr>
          <a:xfrm>
            <a:off x="563667" y="2708920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719" y="5301208"/>
            <a:ext cx="5407163" cy="1010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718" y="2986087"/>
            <a:ext cx="5953505" cy="596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724" y="4509120"/>
            <a:ext cx="6505563" cy="599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725" y="3758868"/>
            <a:ext cx="7297651" cy="606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 descr="affen-0132.gif Gifs, Bilder, Animierte Gifs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082770"/>
            <a:ext cx="1333500" cy="133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684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311" y="37334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2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50311" y="836712"/>
            <a:ext cx="80150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547370">
              <a:spcAft>
                <a:spcPts val="0"/>
              </a:spcAft>
              <a:tabLst>
                <a:tab pos="180340" algn="l"/>
                <a:tab pos="540385" algn="l"/>
                <a:tab pos="630555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>
                <a:latin typeface="Times New Roman"/>
                <a:ea typeface="Times New Roman"/>
              </a:rPr>
              <a:t>Hertha muss bei einem Multiple-Choice-Test 10 Fragen beantworten. </a:t>
            </a:r>
            <a:endParaRPr lang="de-DE" sz="1600" dirty="0" smtClean="0">
              <a:latin typeface="Times New Roman"/>
              <a:ea typeface="Times New Roman"/>
            </a:endParaRPr>
          </a:p>
          <a:p>
            <a:pPr indent="-547370">
              <a:spcAft>
                <a:spcPts val="0"/>
              </a:spcAft>
              <a:tabLst>
                <a:tab pos="180340" algn="l"/>
                <a:tab pos="540385" algn="l"/>
                <a:tab pos="630555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Bei </a:t>
            </a:r>
            <a:r>
              <a:rPr lang="de-DE" sz="1600" dirty="0">
                <a:latin typeface="Times New Roman"/>
                <a:ea typeface="Times New Roman"/>
              </a:rPr>
              <a:t>jeder Frage gibt es genau eine richtige Antwort. </a:t>
            </a:r>
          </a:p>
          <a:p>
            <a:pPr indent="-547370">
              <a:spcAft>
                <a:spcPts val="0"/>
              </a:spcAft>
              <a:tabLst>
                <a:tab pos="180340" algn="l"/>
                <a:tab pos="540385" algn="l"/>
                <a:tab pos="630555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Hertha </a:t>
            </a:r>
            <a:r>
              <a:rPr lang="de-DE" sz="1600" dirty="0">
                <a:latin typeface="Times New Roman"/>
                <a:ea typeface="Times New Roman"/>
              </a:rPr>
              <a:t>hat sich nicht vorbereitet und kreuzt die Antworten zufällig an.</a:t>
            </a:r>
          </a:p>
          <a:p>
            <a:pPr>
              <a:spcAft>
                <a:spcPts val="0"/>
              </a:spcAft>
              <a:tabLst>
                <a:tab pos="180340" algn="l"/>
                <a:tab pos="540385" algn="l"/>
                <a:tab pos="630555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Mit </a:t>
            </a:r>
            <a:r>
              <a:rPr lang="de-DE" sz="1600" dirty="0">
                <a:latin typeface="Times New Roman"/>
                <a:ea typeface="Times New Roman"/>
              </a:rPr>
              <a:t>welcher Wahrscheinlichkeit hat Hertha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630555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a</a:t>
            </a:r>
            <a:r>
              <a:rPr lang="de-DE" sz="1600" dirty="0">
                <a:latin typeface="Times New Roman"/>
                <a:ea typeface="Times New Roman"/>
              </a:rPr>
              <a:t>)		keine Antwort richtig  (Ereignis A)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630555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b</a:t>
            </a:r>
            <a:r>
              <a:rPr lang="de-DE" sz="1600" dirty="0">
                <a:latin typeface="Times New Roman"/>
                <a:ea typeface="Times New Roman"/>
              </a:rPr>
              <a:t>)		genau eine Antwort richtig  (Ereignis B)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630555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c</a:t>
            </a:r>
            <a:r>
              <a:rPr lang="de-DE" sz="1600" dirty="0">
                <a:latin typeface="Times New Roman"/>
                <a:ea typeface="Times New Roman"/>
              </a:rPr>
              <a:t>)		mindestens zwei Antworten richtig  (Ereignis C) ?</a:t>
            </a:r>
            <a:endParaRPr lang="de-DE" sz="1600" dirty="0">
              <a:effectLst/>
              <a:latin typeface="Times New Roman"/>
              <a:ea typeface="Times New Roman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609852" y="2852936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132" y="3284984"/>
            <a:ext cx="7755703" cy="573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270" y="4077072"/>
            <a:ext cx="8099739" cy="536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695" y="4844889"/>
            <a:ext cx="7992888" cy="352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 descr="affen-0120.gif Gifs, Bilder, Animierte Gifs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481019"/>
            <a:ext cx="1333500" cy="117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3635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311" y="37334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50311" y="980728"/>
            <a:ext cx="8015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630555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Hans </a:t>
            </a:r>
            <a:r>
              <a:rPr lang="de-DE" sz="1600" dirty="0">
                <a:latin typeface="Times New Roman"/>
                <a:ea typeface="Times New Roman"/>
              </a:rPr>
              <a:t>wirft </a:t>
            </a:r>
            <a:r>
              <a:rPr lang="de-DE" sz="1600" dirty="0" smtClean="0">
                <a:latin typeface="Times New Roman"/>
                <a:ea typeface="Times New Roman"/>
              </a:rPr>
              <a:t>achtmal </a:t>
            </a:r>
            <a:r>
              <a:rPr lang="de-DE" sz="1600" dirty="0">
                <a:latin typeface="Times New Roman"/>
                <a:ea typeface="Times New Roman"/>
              </a:rPr>
              <a:t>hintereinander eine Münze.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630555" algn="l"/>
                <a:tab pos="705485" algn="l"/>
                <a:tab pos="885825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Mit </a:t>
            </a:r>
            <a:r>
              <a:rPr lang="de-DE" sz="1600" dirty="0">
                <a:latin typeface="Times New Roman"/>
                <a:ea typeface="Times New Roman"/>
              </a:rPr>
              <a:t>welcher Wahrscheinlichkeit erhält er mindestens zweimal Wappen?</a:t>
            </a:r>
            <a:endParaRPr lang="de-DE" sz="1600" dirty="0">
              <a:effectLst/>
              <a:latin typeface="Times New Roman"/>
              <a:ea typeface="Times New Roman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633383" y="1988840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hteck 2"/>
          <p:cNvSpPr/>
          <p:nvPr/>
        </p:nvSpPr>
        <p:spPr>
          <a:xfrm>
            <a:off x="633383" y="2338507"/>
            <a:ext cx="60304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A = „mindestens zweimal Wappen“ ist das Gegenereignis von</a:t>
            </a:r>
            <a:br>
              <a:rPr lang="de-DE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de-DE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B </a:t>
            </a:r>
            <a:r>
              <a:rPr lang="de-DE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= „keinmal oder einmal Wappen“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392" y="3068960"/>
            <a:ext cx="795256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 descr="affen-0095.gif Gifs, Bilder, Animierte Gif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9673" y="4221088"/>
            <a:ext cx="13335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3309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311" y="37334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4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50311" y="836712"/>
            <a:ext cx="80150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180340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>
                <a:latin typeface="Times New Roman"/>
                <a:ea typeface="Times New Roman"/>
              </a:rPr>
              <a:t>Lehrer  </a:t>
            </a:r>
            <a:r>
              <a:rPr lang="de-DE" sz="1600" dirty="0" err="1">
                <a:latin typeface="Times New Roman"/>
                <a:ea typeface="Times New Roman"/>
              </a:rPr>
              <a:t>Lämpel</a:t>
            </a:r>
            <a:r>
              <a:rPr lang="de-DE" sz="1600" dirty="0">
                <a:latin typeface="Times New Roman"/>
                <a:ea typeface="Times New Roman"/>
              </a:rPr>
              <a:t> unterrichtet eine Klasse mit  13 Buben und 17 Mädchen.</a:t>
            </a:r>
          </a:p>
          <a:p>
            <a:pPr>
              <a:spcAft>
                <a:spcPts val="0"/>
              </a:spcAft>
              <a:tabLst>
                <a:tab pos="180340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Jede </a:t>
            </a:r>
            <a:r>
              <a:rPr lang="de-DE" sz="1600" dirty="0">
                <a:latin typeface="Times New Roman"/>
                <a:ea typeface="Times New Roman"/>
              </a:rPr>
              <a:t>Stunde fragt er  4  zufällig ausgewählte Schüler aus.</a:t>
            </a:r>
          </a:p>
          <a:p>
            <a:pPr>
              <a:spcAft>
                <a:spcPts val="0"/>
              </a:spcAft>
              <a:tabLst>
                <a:tab pos="180340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Mit </a:t>
            </a:r>
            <a:r>
              <a:rPr lang="de-DE" sz="1600" dirty="0">
                <a:latin typeface="Times New Roman"/>
                <a:ea typeface="Times New Roman"/>
              </a:rPr>
              <a:t>welcher Wahrscheinlichkeit fragt er 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a</a:t>
            </a:r>
            <a:r>
              <a:rPr lang="de-DE" sz="1600" dirty="0">
                <a:latin typeface="Times New Roman"/>
                <a:ea typeface="Times New Roman"/>
              </a:rPr>
              <a:t>)		nur Mädchen  (Ereignis A)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b</a:t>
            </a:r>
            <a:r>
              <a:rPr lang="de-DE" sz="1600" dirty="0">
                <a:latin typeface="Times New Roman"/>
                <a:ea typeface="Times New Roman"/>
              </a:rPr>
              <a:t>)		einen Buben und drei Mädchen  (Ereignis B)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c</a:t>
            </a:r>
            <a:r>
              <a:rPr lang="de-DE" sz="1600" dirty="0">
                <a:latin typeface="Times New Roman"/>
                <a:ea typeface="Times New Roman"/>
              </a:rPr>
              <a:t>)		mindestens zwei Mädchen  (Ereignis C) ?</a:t>
            </a:r>
            <a:endParaRPr lang="de-DE" sz="1600" dirty="0">
              <a:effectLst/>
              <a:latin typeface="Times New Roman"/>
              <a:ea typeface="Times New Roman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595911" y="2492896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11" y="2708920"/>
            <a:ext cx="6208337" cy="98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139" y="3861048"/>
            <a:ext cx="5761101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137" y="5090378"/>
            <a:ext cx="7366737" cy="1296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 descr="affen-0068.gif Gifs, Bilder, Animierte Gifs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418141"/>
            <a:ext cx="1333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2956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311" y="37334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5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50311" y="836712"/>
            <a:ext cx="80150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>
                <a:latin typeface="Times New Roman"/>
                <a:ea typeface="Times New Roman"/>
              </a:rPr>
              <a:t>In einer Urne befinden sich  6 rote und  4 blaue Kugeln.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Berta </a:t>
            </a:r>
            <a:r>
              <a:rPr lang="de-DE" sz="1600" dirty="0">
                <a:latin typeface="Times New Roman"/>
                <a:ea typeface="Times New Roman"/>
              </a:rPr>
              <a:t>zieht (ohne Zurücklegen)  3 Kugeln zufällig heraus.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Mit </a:t>
            </a:r>
            <a:r>
              <a:rPr lang="de-DE" sz="1600" dirty="0">
                <a:latin typeface="Times New Roman"/>
                <a:ea typeface="Times New Roman"/>
              </a:rPr>
              <a:t>welcher Wahrscheinlichkeit bekommt Berta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a</a:t>
            </a:r>
            <a:r>
              <a:rPr lang="de-DE" sz="1600" dirty="0">
                <a:latin typeface="Times New Roman"/>
                <a:ea typeface="Times New Roman"/>
              </a:rPr>
              <a:t>)		nur rote Kugeln  (Ereignis A)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b</a:t>
            </a:r>
            <a:r>
              <a:rPr lang="de-DE" sz="1600" dirty="0">
                <a:latin typeface="Times New Roman"/>
                <a:ea typeface="Times New Roman"/>
              </a:rPr>
              <a:t>) 	</a:t>
            </a:r>
            <a:r>
              <a:rPr lang="de-DE" sz="1600" dirty="0" smtClean="0">
                <a:latin typeface="Times New Roman"/>
                <a:ea typeface="Times New Roman"/>
              </a:rPr>
              <a:t>genau </a:t>
            </a:r>
            <a:r>
              <a:rPr lang="de-DE" sz="1600" dirty="0">
                <a:latin typeface="Times New Roman"/>
                <a:ea typeface="Times New Roman"/>
              </a:rPr>
              <a:t>zwei blaue Kugeln  (Ereignis B)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c</a:t>
            </a:r>
            <a:r>
              <a:rPr lang="de-DE" sz="1600" dirty="0">
                <a:latin typeface="Times New Roman"/>
                <a:ea typeface="Times New Roman"/>
              </a:rPr>
              <a:t>)		mindestens eine rote Kugel  (Ereignis C) ?</a:t>
            </a:r>
            <a:endParaRPr lang="de-DE" sz="1600" dirty="0">
              <a:effectLst/>
              <a:latin typeface="Times New Roman"/>
              <a:ea typeface="Times New Roman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618770" y="2636912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713" y="2961033"/>
            <a:ext cx="7736711" cy="53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25144"/>
            <a:ext cx="7200800" cy="91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 descr="affen-0055.gif Gifs, Bilder, Animierte Gif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7568" y="692696"/>
            <a:ext cx="1333500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770" y="3750056"/>
            <a:ext cx="6134001" cy="543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6099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311" y="37334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67544" y="836712"/>
            <a:ext cx="84177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>
                <a:latin typeface="Times New Roman"/>
                <a:ea typeface="Times New Roman"/>
              </a:rPr>
              <a:t>In einer Urne befinden sich  6 rote und  4 blaue Kugeln.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Berta </a:t>
            </a:r>
            <a:r>
              <a:rPr lang="de-DE" sz="1600" dirty="0">
                <a:latin typeface="Times New Roman"/>
                <a:ea typeface="Times New Roman"/>
              </a:rPr>
              <a:t>zieht nun mit Zurücklegen  3 Kugeln zufällig heraus.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Mit </a:t>
            </a:r>
            <a:r>
              <a:rPr lang="de-DE" sz="1600" dirty="0">
                <a:latin typeface="Times New Roman"/>
                <a:ea typeface="Times New Roman"/>
              </a:rPr>
              <a:t>welcher Wahrscheinlichkeit bekommt Berta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a</a:t>
            </a:r>
            <a:r>
              <a:rPr lang="de-DE" sz="1600" dirty="0">
                <a:latin typeface="Times New Roman"/>
                <a:ea typeface="Times New Roman"/>
              </a:rPr>
              <a:t>)	</a:t>
            </a:r>
            <a:r>
              <a:rPr lang="de-DE" sz="1600" dirty="0" smtClean="0">
                <a:latin typeface="Times New Roman"/>
                <a:ea typeface="Times New Roman"/>
              </a:rPr>
              <a:t>	nur </a:t>
            </a:r>
            <a:r>
              <a:rPr lang="de-DE" sz="1600" dirty="0">
                <a:latin typeface="Times New Roman"/>
                <a:ea typeface="Times New Roman"/>
              </a:rPr>
              <a:t>rote Kugeln  (Ereignis A)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b</a:t>
            </a:r>
            <a:r>
              <a:rPr lang="de-DE" sz="1600" dirty="0">
                <a:latin typeface="Times New Roman"/>
                <a:ea typeface="Times New Roman"/>
              </a:rPr>
              <a:t>) 	</a:t>
            </a:r>
            <a:r>
              <a:rPr lang="de-DE" sz="1600" dirty="0" smtClean="0">
                <a:latin typeface="Times New Roman"/>
                <a:ea typeface="Times New Roman"/>
              </a:rPr>
              <a:t>genau </a:t>
            </a:r>
            <a:r>
              <a:rPr lang="de-DE" sz="1600" dirty="0">
                <a:latin typeface="Times New Roman"/>
                <a:ea typeface="Times New Roman"/>
              </a:rPr>
              <a:t>zwei blaue Kugeln  (Ereignis B)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c</a:t>
            </a:r>
            <a:r>
              <a:rPr lang="de-DE" sz="1600" dirty="0">
                <a:latin typeface="Times New Roman"/>
                <a:ea typeface="Times New Roman"/>
              </a:rPr>
              <a:t>)		mindestens eine rote Kugel  (Ereignis C) ?</a:t>
            </a:r>
            <a:endParaRPr lang="de-DE" sz="1600" dirty="0">
              <a:effectLst/>
              <a:latin typeface="Times New Roman"/>
              <a:ea typeface="Times New Roman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539552" y="2636912"/>
            <a:ext cx="8136904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052" y="2874168"/>
            <a:ext cx="6379719" cy="577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717032"/>
            <a:ext cx="6912768" cy="580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653136"/>
            <a:ext cx="7059784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8" name="Picture 2" descr="affen-0063.gif Gifs, Bilder, Animierte Gifs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211" y="764292"/>
            <a:ext cx="12382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4889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311" y="37334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7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67544" y="836712"/>
            <a:ext cx="84177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>
                <a:latin typeface="Times New Roman"/>
                <a:ea typeface="Times New Roman"/>
              </a:rPr>
              <a:t>In einer Urne befinden sich  4 rote und  3 blaue und  2 grüne Kugeln.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Bernd </a:t>
            </a:r>
            <a:r>
              <a:rPr lang="de-DE" sz="1600" dirty="0">
                <a:latin typeface="Times New Roman"/>
                <a:ea typeface="Times New Roman"/>
              </a:rPr>
              <a:t>zieht (ohne Zurücklegen)  3 Kugeln zufällig heraus.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Mit </a:t>
            </a:r>
            <a:r>
              <a:rPr lang="de-DE" sz="1600" dirty="0">
                <a:latin typeface="Times New Roman"/>
                <a:ea typeface="Times New Roman"/>
              </a:rPr>
              <a:t>welcher Wahrscheinlichkeit bekommt Bernd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a</a:t>
            </a:r>
            <a:r>
              <a:rPr lang="de-DE" sz="1600" dirty="0">
                <a:latin typeface="Times New Roman"/>
                <a:ea typeface="Times New Roman"/>
              </a:rPr>
              <a:t>)		nur rote Kugeln  (Ereignis A)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b</a:t>
            </a:r>
            <a:r>
              <a:rPr lang="de-DE" sz="1600" dirty="0">
                <a:latin typeface="Times New Roman"/>
                <a:ea typeface="Times New Roman"/>
              </a:rPr>
              <a:t>)		Kugeln nur einer Farbe  (Ereignis B)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c</a:t>
            </a:r>
            <a:r>
              <a:rPr lang="de-DE" sz="1600" dirty="0">
                <a:latin typeface="Times New Roman"/>
                <a:ea typeface="Times New Roman"/>
              </a:rPr>
              <a:t>)		Kugeln mit drei unterschiedlichen Farben  (Ereignis C) </a:t>
            </a:r>
            <a:r>
              <a:rPr lang="de-DE" sz="1600" dirty="0" smtClean="0">
                <a:latin typeface="Times New Roman"/>
                <a:ea typeface="Times New Roman"/>
              </a:rPr>
              <a:t>?</a:t>
            </a:r>
            <a:endParaRPr lang="de-DE" sz="1600" dirty="0">
              <a:latin typeface="Times New Roman"/>
              <a:ea typeface="Times New Roman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539552" y="2868635"/>
            <a:ext cx="8136904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198" y="3152914"/>
            <a:ext cx="8046250" cy="564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198" y="4005064"/>
            <a:ext cx="8042462" cy="566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198" y="4869160"/>
            <a:ext cx="7412942" cy="552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 descr="affen-0062.gif Gifs, Bilder, Animierte Gifs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340768"/>
            <a:ext cx="981075" cy="1304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9852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0311" y="373349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67544" y="836712"/>
            <a:ext cx="84177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>
                <a:latin typeface="Times New Roman"/>
                <a:ea typeface="Times New Roman"/>
              </a:rPr>
              <a:t>Eva zieht aus einem (üblichen) Kartenspiel mit 32 Karten 4 Karten zufällig heraus.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Mit </a:t>
            </a:r>
            <a:r>
              <a:rPr lang="de-DE" sz="1600" dirty="0">
                <a:latin typeface="Times New Roman"/>
                <a:ea typeface="Times New Roman"/>
              </a:rPr>
              <a:t>welcher Wahrscheinlichkeit zieht Eva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a</a:t>
            </a:r>
            <a:r>
              <a:rPr lang="de-DE" sz="1600" dirty="0">
                <a:latin typeface="Times New Roman"/>
                <a:ea typeface="Times New Roman"/>
              </a:rPr>
              <a:t>)		nur Herzkarten (Ereignis A)</a:t>
            </a:r>
          </a:p>
          <a:p>
            <a:pPr>
              <a:spcAft>
                <a:spcPts val="0"/>
              </a:spcAft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b</a:t>
            </a:r>
            <a:r>
              <a:rPr lang="de-DE" sz="1600" dirty="0">
                <a:latin typeface="Times New Roman"/>
                <a:ea typeface="Times New Roman"/>
              </a:rPr>
              <a:t>)		vier verschiedene Farben (Ereignis B)</a:t>
            </a:r>
          </a:p>
          <a:p>
            <a:pPr marL="342900" indent="-342900">
              <a:spcAft>
                <a:spcPts val="0"/>
              </a:spcAft>
              <a:buAutoNum type="alphaLcParenR" startAt="3"/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latin typeface="Times New Roman"/>
                <a:ea typeface="Times New Roman"/>
              </a:rPr>
              <a:t>  drei </a:t>
            </a:r>
            <a:r>
              <a:rPr lang="de-DE" sz="1600" dirty="0">
                <a:latin typeface="Times New Roman"/>
                <a:ea typeface="Times New Roman"/>
              </a:rPr>
              <a:t>Könige und </a:t>
            </a:r>
            <a:r>
              <a:rPr lang="de-DE" sz="1600" dirty="0" smtClean="0">
                <a:latin typeface="Times New Roman"/>
                <a:ea typeface="Times New Roman"/>
              </a:rPr>
              <a:t>ein Ass  </a:t>
            </a:r>
            <a:r>
              <a:rPr lang="de-DE" sz="1600" dirty="0">
                <a:latin typeface="Times New Roman"/>
                <a:ea typeface="Times New Roman"/>
              </a:rPr>
              <a:t>(Ereignis C) </a:t>
            </a:r>
            <a:endParaRPr lang="de-DE" sz="1600" dirty="0" smtClean="0">
              <a:latin typeface="Times New Roman"/>
              <a:ea typeface="Times New Roman"/>
            </a:endParaRPr>
          </a:p>
          <a:p>
            <a:pPr marL="342900" indent="-342900">
              <a:spcAft>
                <a:spcPts val="0"/>
              </a:spcAft>
              <a:buAutoNum type="alphaLcParenR" startAt="3"/>
              <a:tabLst>
                <a:tab pos="180340" algn="l"/>
                <a:tab pos="450215" algn="l"/>
                <a:tab pos="540385" algn="l"/>
                <a:tab pos="900430" algn="l"/>
                <a:tab pos="1245870" algn="l"/>
                <a:tab pos="1605280" algn="l"/>
                <a:tab pos="1965325" algn="l"/>
                <a:tab pos="2325370" algn="l"/>
                <a:tab pos="2685415" algn="l"/>
                <a:tab pos="3045460" algn="l"/>
                <a:tab pos="3405505" algn="l"/>
                <a:tab pos="3765550" algn="l"/>
                <a:tab pos="4125595" algn="l"/>
                <a:tab pos="4485640" algn="l"/>
                <a:tab pos="4845685" algn="l"/>
                <a:tab pos="5205730" algn="l"/>
              </a:tabLst>
            </a:pPr>
            <a:r>
              <a:rPr lang="de-DE" sz="1600" dirty="0" smtClean="0">
                <a:effectLst/>
                <a:latin typeface="Times New Roman"/>
                <a:ea typeface="Times New Roman"/>
              </a:rPr>
              <a:t>  mindestens eine Herzkarte (Ereignis D) ?</a:t>
            </a:r>
            <a:endParaRPr lang="de-DE" sz="1600" dirty="0">
              <a:effectLst/>
              <a:latin typeface="Times New Roman"/>
              <a:ea typeface="Times New Roman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538324" y="2492896"/>
            <a:ext cx="8136904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24" y="2708920"/>
            <a:ext cx="8136904" cy="527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24" y="3501008"/>
            <a:ext cx="7460813" cy="53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157" y="4221088"/>
            <a:ext cx="7242815" cy="520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157192"/>
            <a:ext cx="7696548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 descr="affe-0023.gif Gifs, Bilder, Animierte Gifs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783" y="1196752"/>
            <a:ext cx="695325" cy="1057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Bild 3" descr="http://www.google.de/url?source=imgres&amp;ct=tbn&amp;q=http://www.spielkarten-druck.de/wp-content/uploads/2014/01/Schafkopf.png&amp;sa=X&amp;ei=kvtBVbGpDcjcaIPMgOgD&amp;ved=0CAUQ8wc&amp;usg=AFQjCNHMnXsXSguNFmrKCRtqCtsliQVsEQ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2831" y="1238638"/>
            <a:ext cx="1152128" cy="10401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05061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289</Words>
  <Application>Microsoft Office PowerPoint</Application>
  <PresentationFormat>Bildschirmpräsentation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Larissa</vt:lpstr>
      <vt:lpstr>Weitere acht Aufgaben zu Laplace-Wahrscheinlichkeiten</vt:lpstr>
      <vt:lpstr>Aufgabe 1</vt:lpstr>
      <vt:lpstr>Aufgabe 2</vt:lpstr>
      <vt:lpstr>Aufgabe 3</vt:lpstr>
      <vt:lpstr>Aufgabe 4</vt:lpstr>
      <vt:lpstr>Aufgabe 5</vt:lpstr>
      <vt:lpstr>Aufgabe 6</vt:lpstr>
      <vt:lpstr>Aufgabe 7</vt:lpstr>
      <vt:lpstr>Aufgabe 8</vt:lpstr>
      <vt:lpstr>Es ist geschafft!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Aufgaben zur Vorbereitung der 2. Mathe-Schulaufgabe</dc:title>
  <dc:creator>GRasch</dc:creator>
  <cp:lastModifiedBy>GRasch</cp:lastModifiedBy>
  <cp:revision>111</cp:revision>
  <dcterms:created xsi:type="dcterms:W3CDTF">2015-03-01T17:23:25Z</dcterms:created>
  <dcterms:modified xsi:type="dcterms:W3CDTF">2015-04-30T10:10:20Z</dcterms:modified>
</cp:coreProperties>
</file>