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04" r:id="rId4"/>
    <p:sldId id="303" r:id="rId5"/>
    <p:sldId id="307" r:id="rId6"/>
    <p:sldId id="308" r:id="rId7"/>
    <p:sldId id="326" r:id="rId8"/>
    <p:sldId id="309" r:id="rId9"/>
    <p:sldId id="310" r:id="rId10"/>
    <p:sldId id="311" r:id="rId11"/>
    <p:sldId id="312" r:id="rId12"/>
    <p:sldId id="313" r:id="rId13"/>
    <p:sldId id="324" r:id="rId14"/>
    <p:sldId id="315" r:id="rId15"/>
    <p:sldId id="314" r:id="rId16"/>
    <p:sldId id="317" r:id="rId17"/>
    <p:sldId id="316" r:id="rId18"/>
    <p:sldId id="318" r:id="rId19"/>
    <p:sldId id="325" r:id="rId20"/>
    <p:sldId id="320" r:id="rId21"/>
    <p:sldId id="319" r:id="rId22"/>
    <p:sldId id="321" r:id="rId23"/>
    <p:sldId id="322" r:id="rId24"/>
    <p:sldId id="323" r:id="rId25"/>
    <p:sldId id="290" r:id="rId26"/>
    <p:sldId id="292" r:id="rId27"/>
    <p:sldId id="327" r:id="rId2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66FFFF"/>
    <a:srgbClr val="FF0000"/>
    <a:srgbClr val="009900"/>
    <a:srgbClr val="0000FF"/>
    <a:srgbClr val="33CC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98C5D-F8D7-4226-9A7A-CC547CB83F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24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F8F16-8E4D-4305-B3AB-13CD2B686B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05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2A0FA-3FD5-4F48-A725-803ED45157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87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4B60-8CE3-4D25-8F17-14BD81AAF0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23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1ADB7-CE2F-4438-B48D-237AB8CC27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03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9FEBC-F20C-4502-8947-D001B617D8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79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3F66D-1837-44E7-9C5F-BDFC0A9236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66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18CB9-A4DC-4F45-B26E-D2E4E5432E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9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70751-D70B-4B61-BD32-B4BA1989DA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73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A417E-F0CA-48B6-9D2A-8F5F1B5DA6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45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8A86B-EC47-4021-9448-958C3AEC1E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69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B6FD53-C401-4B99-80F6-CE57669C41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gi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gif"/><Relationship Id="rId5" Type="http://schemas.openxmlformats.org/officeDocument/2006/relationships/image" Target="../media/image49.emf"/><Relationship Id="rId4" Type="http://schemas.openxmlformats.org/officeDocument/2006/relationships/image" Target="../media/image48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42988" y="704850"/>
            <a:ext cx="64293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20 Aufgaben </a:t>
            </a:r>
            <a:r>
              <a:rPr lang="de-DE" altLang="de-DE" sz="2400" b="1" dirty="0"/>
              <a:t>zu den binomischen Formeln</a:t>
            </a:r>
            <a:br>
              <a:rPr lang="de-DE" altLang="de-DE" sz="2400" b="1" dirty="0"/>
            </a:br>
            <a:r>
              <a:rPr lang="de-DE" altLang="de-DE" sz="2400" b="1" dirty="0"/>
              <a:t>für die Klasse 8b</a:t>
            </a: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1028700" y="1844675"/>
            <a:ext cx="72739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Bearbeite jede Aufgabe schriftlich sauber im Heft oder auf einem Blatt.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Pro Aufgabe bekommst du maximal 2 Minuten Zeit. </a:t>
            </a:r>
            <a:br>
              <a:rPr lang="de-DE" altLang="de-DE" sz="2400" dirty="0"/>
            </a:br>
            <a:r>
              <a:rPr lang="de-DE" altLang="de-DE" sz="2400" dirty="0"/>
              <a:t>Dann wird das Ergebnis bekanntgegeben.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Für jede richtig gelöste Aufgabe bekommst du je nach Schwierigkeit einen oder zwei Punkte.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116013" y="4867275"/>
            <a:ext cx="4895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Und nun geht’s los!</a:t>
            </a:r>
          </a:p>
        </p:txBody>
      </p:sp>
      <p:pic>
        <p:nvPicPr>
          <p:cNvPr id="2054" name="Picture 6" descr="https://s-media-cache-ak0.pinimg.com/236x/d9/08/49/d908499fac84fe9072d968c7b68e5d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37112"/>
            <a:ext cx="1541611" cy="154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8. Aufgabe   (1 Punkt)</a:t>
            </a:r>
          </a:p>
        </p:txBody>
      </p:sp>
      <p:sp>
        <p:nvSpPr>
          <p:cNvPr id="10243" name="Textfeld 2"/>
          <p:cNvSpPr txBox="1">
            <a:spLocks noChangeArrowheads="1"/>
          </p:cNvSpPr>
          <p:nvPr/>
        </p:nvSpPr>
        <p:spPr bwMode="auto">
          <a:xfrm>
            <a:off x="1258888" y="1484313"/>
            <a:ext cx="69135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Kann man faktorisieren? </a:t>
            </a:r>
            <a:br>
              <a:rPr lang="de-DE" altLang="de-DE" sz="2400"/>
            </a:br>
            <a:r>
              <a:rPr lang="de-DE" altLang="de-DE" sz="2400"/>
              <a:t>Falls ja, dann ergänze an den Leerstellen passend.</a:t>
            </a:r>
          </a:p>
        </p:txBody>
      </p:sp>
      <p:sp>
        <p:nvSpPr>
          <p:cNvPr id="6" name="Rechteck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7" y="3573015"/>
            <a:ext cx="8568951" cy="78034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9" name="Rechteck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2611306"/>
            <a:ext cx="6768802" cy="461665"/>
          </a:xfrm>
          <a:prstGeom prst="rect">
            <a:avLst/>
          </a:prstGeom>
          <a:blipFill rotWithShape="1">
            <a:blip r:embed="rId3"/>
            <a:stretch>
              <a:fillRect b="-10526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049277" y="5229200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Damit passt aber der gemischte  </a:t>
            </a:r>
            <a:r>
              <a:rPr lang="de-DE" dirty="0" err="1" smtClean="0"/>
              <a:t>xy</a:t>
            </a:r>
            <a:r>
              <a:rPr lang="de-DE" dirty="0"/>
              <a:t> </a:t>
            </a:r>
            <a:r>
              <a:rPr lang="de-DE" dirty="0" smtClean="0"/>
              <a:t>– Term nicht!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448" y="4455640"/>
            <a:ext cx="481653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9. Aufgabe   </a:t>
            </a:r>
            <a:r>
              <a:rPr lang="de-DE" altLang="de-DE" sz="2400" dirty="0" smtClean="0"/>
              <a:t>(2 Punkte)</a:t>
            </a:r>
            <a:endParaRPr lang="de-DE" altLang="de-DE" sz="2400" dirty="0"/>
          </a:p>
        </p:txBody>
      </p:sp>
      <p:sp>
        <p:nvSpPr>
          <p:cNvPr id="11267" name="Textfeld 2"/>
          <p:cNvSpPr txBox="1">
            <a:spLocks noChangeArrowheads="1"/>
          </p:cNvSpPr>
          <p:nvPr/>
        </p:nvSpPr>
        <p:spPr bwMode="auto">
          <a:xfrm>
            <a:off x="1268413" y="1471613"/>
            <a:ext cx="6913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Faktorisiere so weit wie möglich!</a:t>
            </a:r>
          </a:p>
        </p:txBody>
      </p:sp>
      <p:sp>
        <p:nvSpPr>
          <p:cNvPr id="4" name="Rechteck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59394" y="2276872"/>
            <a:ext cx="3617080" cy="46166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7" name="Rechteck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09183" y="3026586"/>
            <a:ext cx="7632848" cy="461665"/>
          </a:xfrm>
          <a:prstGeom prst="rect">
            <a:avLst/>
          </a:prstGeom>
          <a:blipFill rotWithShape="1">
            <a:blip r:embed="rId3"/>
            <a:stretch>
              <a:fillRect b="-18421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feld 1"/>
          <p:cNvSpPr txBox="1">
            <a:spLocks noChangeArrowheads="1"/>
          </p:cNvSpPr>
          <p:nvPr/>
        </p:nvSpPr>
        <p:spPr bwMode="auto">
          <a:xfrm>
            <a:off x="1042988" y="836613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10.  Aufgabe   (2 Punkte)</a:t>
            </a:r>
          </a:p>
        </p:txBody>
      </p:sp>
      <p:sp>
        <p:nvSpPr>
          <p:cNvPr id="12291" name="Textfeld 2"/>
          <p:cNvSpPr txBox="1">
            <a:spLocks noChangeArrowheads="1"/>
          </p:cNvSpPr>
          <p:nvPr/>
        </p:nvSpPr>
        <p:spPr bwMode="auto">
          <a:xfrm>
            <a:off x="1042988" y="1471613"/>
            <a:ext cx="71389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Vereinfache und schreibe – falls möglich – das Ergebnis als Produkt!</a:t>
            </a:r>
          </a:p>
        </p:txBody>
      </p:sp>
      <p:sp>
        <p:nvSpPr>
          <p:cNvPr id="3" name="Rechteck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4959" y="2435696"/>
            <a:ext cx="6768752" cy="461665"/>
          </a:xfrm>
          <a:prstGeom prst="rect">
            <a:avLst/>
          </a:prstGeom>
          <a:blipFill rotWithShape="1">
            <a:blip r:embed="rId2"/>
            <a:stretch>
              <a:fillRect b="-20000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5" name="Rechteck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3415553"/>
            <a:ext cx="6936579" cy="124245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feld 1"/>
          <p:cNvSpPr txBox="1">
            <a:spLocks noChangeArrowheads="1"/>
          </p:cNvSpPr>
          <p:nvPr/>
        </p:nvSpPr>
        <p:spPr bwMode="auto">
          <a:xfrm>
            <a:off x="935286" y="908720"/>
            <a:ext cx="7129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Die ersten 10 Aufgaben sind geschafft!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Wie viele von den 15 Punkten hast du schon gesammelt?</a:t>
            </a:r>
            <a:endParaRPr lang="de-DE" altLang="de-DE" sz="2400" dirty="0"/>
          </a:p>
        </p:txBody>
      </p:sp>
      <p:pic>
        <p:nvPicPr>
          <p:cNvPr id="68610" name="Picture 2" descr="http://rshw.de/wp-content/uploads/2014/05/smiley-klas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2420888"/>
            <a:ext cx="3024335" cy="234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21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1"/>
          <p:cNvSpPr txBox="1">
            <a:spLocks noChangeArrowheads="1"/>
          </p:cNvSpPr>
          <p:nvPr/>
        </p:nvSpPr>
        <p:spPr bwMode="auto">
          <a:xfrm>
            <a:off x="97160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11. </a:t>
            </a:r>
            <a:r>
              <a:rPr lang="de-DE" altLang="de-DE" sz="2400" dirty="0"/>
              <a:t>Aufgabe   (2 Punkte)</a:t>
            </a:r>
          </a:p>
        </p:txBody>
      </p:sp>
      <p:sp>
        <p:nvSpPr>
          <p:cNvPr id="6147" name="Textfeld 2"/>
          <p:cNvSpPr txBox="1">
            <a:spLocks noChangeArrowheads="1"/>
          </p:cNvSpPr>
          <p:nvPr/>
        </p:nvSpPr>
        <p:spPr bwMode="auto">
          <a:xfrm>
            <a:off x="987805" y="1480485"/>
            <a:ext cx="6913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Multipliziere aus und fasse neu zusammen!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781926" y="2367856"/>
                <a:ext cx="7145791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de-DE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de-DE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de-DE" i="1"/>
                        <m:t>   </m:t>
                      </m:r>
                      <m:r>
                        <a:rPr lang="de-DE">
                          <a:latin typeface="Cambria Math"/>
                        </a:rPr>
                        <m:t>(3</m:t>
                      </m:r>
                      <m:r>
                        <a:rPr lang="de-DE" i="1">
                          <a:latin typeface="Cambria Math"/>
                        </a:rPr>
                        <m:t>𝑥</m:t>
                      </m:r>
                      <m:r>
                        <a:rPr lang="de-DE">
                          <a:latin typeface="Cambria Math"/>
                        </a:rPr>
                        <m:t>−4)⋅(5+6</m:t>
                      </m:r>
                      <m:r>
                        <a:rPr lang="de-DE" i="1">
                          <a:latin typeface="Cambria Math"/>
                        </a:rPr>
                        <m:t>𝑥</m:t>
                      </m:r>
                      <m:r>
                        <a:rPr lang="de-DE">
                          <a:latin typeface="Cambria Math"/>
                        </a:rPr>
                        <m:t>)</m:t>
                      </m:r>
                      <m:r>
                        <m:rPr>
                          <m:nor/>
                        </m:rPr>
                        <a:rPr lang="de-DE" i="1"/>
                        <m:t>  </m:t>
                      </m:r>
                      <m:r>
                        <a:rPr lang="de-DE"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de-DE" i="1"/>
                        <m:t>  </m:t>
                      </m:r>
                      <m:r>
                        <a:rPr lang="de-DE">
                          <a:latin typeface="Cambria Math"/>
                        </a:rPr>
                        <m:t>7</m:t>
                      </m:r>
                      <m:r>
                        <a:rPr lang="de-DE" i="1">
                          <a:latin typeface="Cambria Math"/>
                        </a:rPr>
                        <m:t>𝑥</m:t>
                      </m:r>
                      <m:r>
                        <m:rPr>
                          <m:nor/>
                        </m:rPr>
                        <a:rPr lang="de-DE" i="1"/>
                        <m:t> </m:t>
                      </m:r>
                      <m:r>
                        <a:rPr lang="de-DE">
                          <a:latin typeface="Cambria Math"/>
                        </a:rPr>
                        <m:t>(8−9</m:t>
                      </m:r>
                      <m:r>
                        <a:rPr lang="de-DE" i="1">
                          <a:latin typeface="Cambria Math"/>
                        </a:rPr>
                        <m:t>𝑥</m:t>
                      </m:r>
                      <m:r>
                        <a:rPr lang="de-DE">
                          <a:latin typeface="Cambria Math"/>
                        </a:rPr>
                        <m:t>)</m:t>
                      </m:r>
                      <m:r>
                        <m:rPr>
                          <m:nor/>
                        </m:rPr>
                        <a:rPr lang="de-DE" i="1"/>
                        <m:t>  </m:t>
                      </m:r>
                      <m:r>
                        <a:rPr lang="de-DE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926" y="2367856"/>
                <a:ext cx="7145791" cy="470000"/>
              </a:xfrm>
              <a:prstGeom prst="rect">
                <a:avLst/>
              </a:prstGeom>
              <a:blipFill rotWithShape="1">
                <a:blip r:embed="rId2"/>
                <a:stretch>
                  <a:fillRect b="-179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/>
              <p:cNvSpPr/>
              <p:nvPr/>
            </p:nvSpPr>
            <p:spPr>
              <a:xfrm>
                <a:off x="540800" y="3424135"/>
                <a:ext cx="8062400" cy="118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de-DE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de-DE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de-DE" i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de-DE" i="0">
                                <a:latin typeface="Cambria Math"/>
                              </a:rPr>
                              <m:t>−4</m:t>
                            </m:r>
                            <m:sSup>
                              <m:sSupPr>
                                <m:ctrlPr>
                                  <a:rPr lang="de-DE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de-DE" i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de-DE" i="0">
                                <a:latin typeface="Cambria Math"/>
                              </a:rPr>
                              <m:t>+4</m:t>
                            </m:r>
                            <m:r>
                              <m:rPr>
                                <m:nor/>
                              </m:rPr>
                              <a:rPr lang="de-DE" i="1">
                                <a:latin typeface="Cambria Math"/>
                              </a:rPr>
                              <m:t> </m:t>
                            </m:r>
                            <m:r>
                              <a:rPr lang="de-DE" i="0">
                                <a:latin typeface="Cambria Math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de-DE" i="1">
                                <a:latin typeface="Cambria Math"/>
                              </a:rPr>
                              <m:t> </m:t>
                            </m:r>
                            <m:r>
                              <a:rPr lang="de-DE" i="0">
                                <a:latin typeface="Cambria Math"/>
                              </a:rPr>
                              <m:t>[15</m:t>
                            </m:r>
                            <m:r>
                              <a:rPr lang="de-DE" i="1">
                                <a:latin typeface="Cambria Math"/>
                              </a:rPr>
                              <m:t>𝑥</m:t>
                            </m:r>
                            <m:r>
                              <a:rPr lang="de-DE" i="0">
                                <a:latin typeface="Cambria Math"/>
                              </a:rPr>
                              <m:t>+18</m:t>
                            </m:r>
                            <m:sSup>
                              <m:sSupPr>
                                <m:ctrlPr>
                                  <a:rPr lang="de-DE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de-DE" i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de-DE" i="0">
                                <a:latin typeface="Cambria Math"/>
                              </a:rPr>
                              <m:t>−20−24</m:t>
                            </m:r>
                            <m:r>
                              <a:rPr lang="de-DE" i="1">
                                <a:latin typeface="Cambria Math"/>
                              </a:rPr>
                              <m:t>𝑥</m:t>
                            </m:r>
                            <m:r>
                              <a:rPr lang="de-DE" i="0">
                                <a:latin typeface="Cambria Math"/>
                              </a:rPr>
                              <m:t>]−56</m:t>
                            </m:r>
                            <m:r>
                              <a:rPr lang="de-DE" i="1">
                                <a:latin typeface="Cambria Math"/>
                              </a:rPr>
                              <m:t>𝑥</m:t>
                            </m:r>
                            <m:r>
                              <a:rPr lang="de-DE" i="0">
                                <a:latin typeface="Cambria Math"/>
                              </a:rPr>
                              <m:t>+63</m:t>
                            </m:r>
                            <m:sSup>
                              <m:sSupPr>
                                <m:ctrlPr>
                                  <a:rPr lang="de-DE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de-DE" i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de-DE" i="1">
                                <a:latin typeface="Cambria Math"/>
                              </a:rPr>
                              <m:t> </m:t>
                            </m:r>
                            <m:r>
                              <a:rPr lang="de-DE" i="0">
                                <a:latin typeface="Cambria Math"/>
                              </a:rPr>
                              <m:t>=</m:t>
                            </m:r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de-DE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de-DE" i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de-DE" i="0">
                                <a:latin typeface="Cambria Math"/>
                              </a:rPr>
                              <m:t>−4</m:t>
                            </m:r>
                            <m:sSup>
                              <m:sSupPr>
                                <m:ctrlPr>
                                  <a:rPr lang="de-DE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de-DE" i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de-DE" i="0">
                                <a:latin typeface="Cambria Math"/>
                              </a:rPr>
                              <m:t>+4−15</m:t>
                            </m:r>
                            <m:r>
                              <a:rPr lang="de-DE" i="1">
                                <a:latin typeface="Cambria Math"/>
                              </a:rPr>
                              <m:t>𝑥</m:t>
                            </m:r>
                            <m:r>
                              <a:rPr lang="de-DE" i="0">
                                <a:latin typeface="Cambria Math"/>
                              </a:rPr>
                              <m:t>−18</m:t>
                            </m:r>
                            <m:sSup>
                              <m:sSupPr>
                                <m:ctrlPr>
                                  <a:rPr lang="de-DE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de-DE" i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de-DE" i="0">
                                <a:latin typeface="Cambria Math"/>
                              </a:rPr>
                              <m:t>+20+24</m:t>
                            </m:r>
                            <m:r>
                              <a:rPr lang="de-DE" i="1">
                                <a:latin typeface="Cambria Math"/>
                              </a:rPr>
                              <m:t>𝑥</m:t>
                            </m:r>
                            <m:r>
                              <a:rPr lang="de-DE" i="0">
                                <a:latin typeface="Cambria Math"/>
                              </a:rPr>
                              <m:t>−56</m:t>
                            </m:r>
                            <m:r>
                              <a:rPr lang="de-DE" i="1">
                                <a:latin typeface="Cambria Math"/>
                              </a:rPr>
                              <m:t>𝑥</m:t>
                            </m:r>
                            <m:r>
                              <a:rPr lang="de-DE" i="0">
                                <a:latin typeface="Cambria Math"/>
                              </a:rPr>
                              <m:t>+63</m:t>
                            </m:r>
                            <m:sSup>
                              <m:sSupPr>
                                <m:ctrlPr>
                                  <a:rPr lang="de-DE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de-DE" i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de-DE" i="1">
                                <a:latin typeface="Cambria Math"/>
                              </a:rPr>
                              <m:t> </m:t>
                            </m:r>
                            <m:r>
                              <a:rPr lang="de-DE" i="0">
                                <a:latin typeface="Cambria Math"/>
                              </a:rPr>
                              <m:t>=</m:t>
                            </m:r>
                          </m:e>
                        </m:mr>
                        <m:mr>
                          <m:e>
                            <m:r>
                              <a:rPr lang="de-DE" i="0">
                                <a:latin typeface="Cambria Math"/>
                              </a:rPr>
                              <m:t>42</m:t>
                            </m:r>
                            <m:sSup>
                              <m:sSupPr>
                                <m:ctrlPr>
                                  <a:rPr lang="de-DE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de-DE" i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de-DE" i="0">
                                <a:latin typeface="Cambria Math"/>
                              </a:rPr>
                              <m:t>−47</m:t>
                            </m:r>
                            <m:r>
                              <a:rPr lang="de-DE" i="1">
                                <a:latin typeface="Cambria Math"/>
                              </a:rPr>
                              <m:t>𝑥</m:t>
                            </m:r>
                            <m:r>
                              <a:rPr lang="de-DE" i="0">
                                <a:latin typeface="Cambria Math"/>
                              </a:rPr>
                              <m:t>+24</m:t>
                            </m:r>
                          </m:e>
                        </m:mr>
                      </m:m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00" y="3424135"/>
                <a:ext cx="8062400" cy="11841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09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000000"/>
                </a:solidFill>
              </a:rPr>
              <a:t>12. </a:t>
            </a:r>
            <a:r>
              <a:rPr lang="de-DE" altLang="de-DE" sz="2400" dirty="0">
                <a:solidFill>
                  <a:srgbClr val="000000"/>
                </a:solidFill>
              </a:rPr>
              <a:t>Aufgabe   </a:t>
            </a:r>
            <a:r>
              <a:rPr lang="de-DE" altLang="de-DE" sz="2400" dirty="0" smtClean="0">
                <a:solidFill>
                  <a:srgbClr val="000000"/>
                </a:solidFill>
              </a:rPr>
              <a:t>(2 Punkte)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11267" name="Textfeld 2"/>
          <p:cNvSpPr txBox="1">
            <a:spLocks noChangeArrowheads="1"/>
          </p:cNvSpPr>
          <p:nvPr/>
        </p:nvSpPr>
        <p:spPr bwMode="auto">
          <a:xfrm>
            <a:off x="1178195" y="1444019"/>
            <a:ext cx="69135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Kann man </a:t>
            </a:r>
            <a:r>
              <a:rPr lang="de-DE" altLang="de-DE" sz="2400" dirty="0" err="1" smtClean="0"/>
              <a:t>faktorisieren</a:t>
            </a:r>
            <a:r>
              <a:rPr lang="de-DE" altLang="de-DE" sz="2400" dirty="0" smtClean="0"/>
              <a:t>? </a:t>
            </a:r>
            <a:br>
              <a:rPr lang="de-DE" altLang="de-DE" sz="2400" dirty="0" smtClean="0"/>
            </a:br>
            <a:r>
              <a:rPr lang="de-DE" altLang="de-DE" sz="2400" dirty="0" smtClean="0"/>
              <a:t>Falls ja, dann ergänze an den Leerstellen passend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587279" y="2579711"/>
                <a:ext cx="777686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mtClean="0">
                          <a:latin typeface="Cambria Math"/>
                        </a:rPr>
                        <m:t>128</m:t>
                      </m:r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</m:t>
                      </m:r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de-DE" i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i="0"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 </m:t>
                      </m:r>
                      <m:r>
                        <a:rPr lang="de-DE" i="0">
                          <a:latin typeface="Cambria Math"/>
                        </a:rPr>
                        <m:t>32</m:t>
                      </m:r>
                      <m:r>
                        <a:rPr lang="de-DE" i="1">
                          <a:latin typeface="Cambria Math"/>
                        </a:rPr>
                        <m:t>𝑥𝑦</m:t>
                      </m:r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 </m:t>
                      </m:r>
                      <m:r>
                        <a:rPr lang="de-DE" i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 </m:t>
                      </m:r>
                      <m:r>
                        <a:rPr lang="de-DE" i="0">
                          <a:latin typeface="Cambria Math"/>
                        </a:rPr>
                        <m:t>.....</m:t>
                      </m:r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  </m:t>
                      </m:r>
                      <m:r>
                        <a:rPr lang="de-DE" i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  </m:t>
                      </m:r>
                      <m:r>
                        <a:rPr lang="de-DE" i="0">
                          <a:latin typeface="Cambria Math"/>
                        </a:rPr>
                        <m:t>...</m:t>
                      </m:r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 </m:t>
                      </m:r>
                      <m:r>
                        <a:rPr lang="de-DE" i="0">
                          <a:latin typeface="Cambria Math"/>
                        </a:rPr>
                        <m:t>⋅</m:t>
                      </m:r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</m:t>
                      </m:r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i="1">
                                  <a:latin typeface="Cambria Math"/>
                                </a:rPr>
                                <m:t> </m:t>
                              </m:r>
                              <m:r>
                                <a:rPr lang="de-DE" i="0">
                                  <a:latin typeface="Cambria Math"/>
                                </a:rPr>
                                <m:t>4</m:t>
                              </m:r>
                              <m:r>
                                <a:rPr lang="de-DE" i="1">
                                  <a:latin typeface="Cambria Math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de-DE" i="1">
                                  <a:latin typeface="Cambria Math"/>
                                </a:rPr>
                                <m:t>  </m:t>
                              </m:r>
                              <m:r>
                                <a:rPr lang="de-DE" i="0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de-DE" i="1">
                                  <a:latin typeface="Cambria Math"/>
                                </a:rPr>
                                <m:t>  </m:t>
                              </m:r>
                              <m:r>
                                <a:rPr lang="de-DE" i="0">
                                  <a:latin typeface="Cambria Math"/>
                                </a:rPr>
                                <m:t>.....</m:t>
                              </m:r>
                              <m:r>
                                <m:rPr>
                                  <m:nor/>
                                </m:rPr>
                                <a:rPr lang="de-DE" i="1">
                                  <a:latin typeface="Cambria Math"/>
                                </a:rPr>
                                <m:t> </m:t>
                              </m:r>
                            </m:e>
                          </m:d>
                        </m:e>
                        <m:sup>
                          <m:r>
                            <a:rPr lang="de-DE" i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79" y="2579711"/>
                <a:ext cx="7776864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48" y="3573016"/>
            <a:ext cx="757739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20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hteck 1"/>
          <p:cNvSpPr>
            <a:spLocks noChangeArrowheads="1"/>
          </p:cNvSpPr>
          <p:nvPr/>
        </p:nvSpPr>
        <p:spPr bwMode="auto">
          <a:xfrm>
            <a:off x="1547813" y="908050"/>
            <a:ext cx="45720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13</a:t>
            </a:r>
            <a:r>
              <a:rPr lang="de-DE" altLang="de-DE" sz="2400" dirty="0"/>
              <a:t>. Aufgabe   (1 Punkt)</a:t>
            </a:r>
            <a:br>
              <a:rPr lang="de-DE" altLang="de-DE" sz="2400" dirty="0"/>
            </a:br>
            <a:r>
              <a:rPr lang="de-DE" altLang="de-DE" sz="2400" dirty="0"/>
              <a:t/>
            </a:r>
            <a:br>
              <a:rPr lang="de-DE" altLang="de-DE" sz="2400" dirty="0"/>
            </a:br>
            <a:r>
              <a:rPr lang="de-DE" altLang="de-DE" sz="2400" dirty="0"/>
              <a:t>Klammere möglichst viel aus!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1057218" y="2348880"/>
                <a:ext cx="6318448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>
                          <a:latin typeface="Cambria Math"/>
                        </a:rPr>
                        <m:t>126</m:t>
                      </m:r>
                      <m:r>
                        <m:rPr>
                          <m:nor/>
                        </m:rPr>
                        <a:rPr lang="de-DE" i="1"/>
                        <m:t> </m:t>
                      </m:r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de-DE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de-DE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de-DE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de-DE"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de-DE" i="1"/>
                        <m:t>  </m:t>
                      </m:r>
                      <m:r>
                        <a:rPr lang="de-DE">
                          <a:latin typeface="Cambria Math"/>
                        </a:rPr>
                        <m:t>84</m:t>
                      </m:r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de-DE"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de-DE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de-DE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de-DE" i="1"/>
                        <m:t>  </m:t>
                      </m:r>
                      <m:r>
                        <a:rPr lang="de-DE">
                          <a:latin typeface="Cambria Math"/>
                        </a:rPr>
                        <m:t>105</m:t>
                      </m:r>
                      <m:r>
                        <m:rPr>
                          <m:nor/>
                        </m:rPr>
                        <a:rPr lang="de-DE" i="1"/>
                        <m:t> </m:t>
                      </m:r>
                      <m:r>
                        <a:rPr lang="de-DE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de-DE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de-DE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m:rPr>
                          <m:nor/>
                        </m:rPr>
                        <a:rPr lang="de-DE" i="1"/>
                        <m:t>  </m:t>
                      </m:r>
                      <m:r>
                        <a:rPr lang="de-DE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18" y="2348880"/>
                <a:ext cx="6318448" cy="470000"/>
              </a:xfrm>
              <a:prstGeom prst="rect">
                <a:avLst/>
              </a:prstGeom>
              <a:blipFill rotWithShape="1">
                <a:blip r:embed="rId2"/>
                <a:stretch>
                  <a:fillRect b="-1168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89" y="3384750"/>
            <a:ext cx="4597160" cy="105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895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14. </a:t>
            </a:r>
            <a:r>
              <a:rPr lang="de-DE" altLang="de-DE" sz="2400" dirty="0"/>
              <a:t>Aufgabe   (2 Punkte)</a:t>
            </a:r>
          </a:p>
        </p:txBody>
      </p:sp>
      <p:sp>
        <p:nvSpPr>
          <p:cNvPr id="9219" name="Textfeld 2"/>
          <p:cNvSpPr txBox="1">
            <a:spLocks noChangeArrowheads="1"/>
          </p:cNvSpPr>
          <p:nvPr/>
        </p:nvSpPr>
        <p:spPr bwMode="auto">
          <a:xfrm>
            <a:off x="1258888" y="1484313"/>
            <a:ext cx="69135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Kann man </a:t>
            </a:r>
            <a:r>
              <a:rPr lang="de-DE" altLang="de-DE" sz="2400" dirty="0" err="1"/>
              <a:t>faktorisieren</a:t>
            </a:r>
            <a:r>
              <a:rPr lang="de-DE" altLang="de-DE" sz="2400" dirty="0"/>
              <a:t>? </a:t>
            </a:r>
            <a:br>
              <a:rPr lang="de-DE" altLang="de-DE" sz="2400" dirty="0"/>
            </a:br>
            <a:r>
              <a:rPr lang="de-DE" altLang="de-DE" sz="2400" dirty="0"/>
              <a:t>Falls ja, dann ergänze an den Leerstellen passend.</a:t>
            </a:r>
          </a:p>
        </p:txBody>
      </p:sp>
      <p:sp>
        <p:nvSpPr>
          <p:cNvPr id="2" name="Rechteck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49177" y="3556156"/>
            <a:ext cx="6318448" cy="46166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3" name="Rechteck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5576" y="2780928"/>
            <a:ext cx="7056784" cy="46166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2937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15. </a:t>
            </a:r>
            <a:r>
              <a:rPr lang="de-DE" altLang="de-DE" sz="2400" dirty="0"/>
              <a:t>Aufgabe   </a:t>
            </a:r>
            <a:r>
              <a:rPr lang="de-DE" altLang="de-DE" sz="2400" dirty="0" smtClean="0"/>
              <a:t>(2 </a:t>
            </a:r>
            <a:r>
              <a:rPr lang="de-DE" altLang="de-DE" sz="2400" dirty="0"/>
              <a:t>Punkt)</a:t>
            </a:r>
          </a:p>
        </p:txBody>
      </p:sp>
      <p:sp>
        <p:nvSpPr>
          <p:cNvPr id="11267" name="Textfeld 2"/>
          <p:cNvSpPr txBox="1">
            <a:spLocks noChangeArrowheads="1"/>
          </p:cNvSpPr>
          <p:nvPr/>
        </p:nvSpPr>
        <p:spPr bwMode="auto">
          <a:xfrm>
            <a:off x="1268413" y="1471613"/>
            <a:ext cx="6913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err="1"/>
              <a:t>Faktorisiere</a:t>
            </a:r>
            <a:r>
              <a:rPr lang="de-DE" altLang="de-DE" sz="2400" dirty="0"/>
              <a:t> so weit wie möglich!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1303401" y="2348880"/>
                <a:ext cx="40062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mtClean="0">
                          <a:latin typeface="Cambria Math"/>
                        </a:rPr>
                        <m:t>12</m:t>
                      </m:r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de-DE" i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de-DE" i="0"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 </m:t>
                      </m:r>
                      <m:r>
                        <a:rPr lang="de-DE" i="0">
                          <a:latin typeface="Cambria Math"/>
                        </a:rPr>
                        <m:t>60</m:t>
                      </m:r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de-DE" i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i="1">
                          <a:latin typeface="Cambria Math"/>
                        </a:rPr>
                        <m:t>𝑦</m:t>
                      </m:r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 </m:t>
                      </m:r>
                      <m:r>
                        <a:rPr lang="de-DE" i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 </m:t>
                      </m:r>
                      <m:r>
                        <a:rPr lang="de-DE" i="0">
                          <a:latin typeface="Cambria Math"/>
                        </a:rPr>
                        <m:t>75</m:t>
                      </m:r>
                      <m:r>
                        <a:rPr lang="de-DE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de-DE" i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de-DE" i="1">
                          <a:latin typeface="Cambria Math"/>
                        </a:rPr>
                        <m:t> </m:t>
                      </m:r>
                      <m:r>
                        <a:rPr lang="de-DE" i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401" y="2348880"/>
                <a:ext cx="4006289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869" y="3253775"/>
            <a:ext cx="3798203" cy="112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97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Nun kommen noch die letzten 5 Aufgaben!</a:t>
            </a:r>
            <a:endParaRPr lang="de-DE" altLang="de-DE" sz="2400" dirty="0"/>
          </a:p>
        </p:txBody>
      </p:sp>
      <p:pic>
        <p:nvPicPr>
          <p:cNvPr id="69634" name="Picture 2" descr="http://3.bp.blogspot.com/-TgidMpShkZ4/U6epVggvzRI/AAAAAAAABs4/wT1XUlLujeE/s1600/Endspu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295" y="1322366"/>
            <a:ext cx="5857875" cy="381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347864" y="132236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</a:rPr>
              <a:t>Auf zum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2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1. Aufgabe   (2 Punkte)</a:t>
            </a:r>
          </a:p>
        </p:txBody>
      </p:sp>
      <p:sp>
        <p:nvSpPr>
          <p:cNvPr id="3" name="Textfeld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59632" y="1484784"/>
            <a:ext cx="6912768" cy="461665"/>
          </a:xfrm>
          <a:prstGeom prst="rect">
            <a:avLst/>
          </a:prstGeom>
          <a:blipFill rotWithShape="1">
            <a:blip r:embed="rId2"/>
            <a:stretch>
              <a:fillRect l="-1411" t="-10667" b="-30667"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4" name="Rechteck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90555" y="2204864"/>
            <a:ext cx="4191404" cy="461665"/>
          </a:xfrm>
          <a:prstGeom prst="rect">
            <a:avLst/>
          </a:prstGeom>
          <a:blipFill rotWithShape="1">
            <a:blip r:embed="rId3"/>
            <a:stretch>
              <a:fillRect b="-12000"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4" y="2940424"/>
            <a:ext cx="5699197" cy="17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1"/>
          <p:cNvSpPr txBox="1">
            <a:spLocks noChangeArrowheads="1"/>
          </p:cNvSpPr>
          <p:nvPr/>
        </p:nvSpPr>
        <p:spPr bwMode="auto">
          <a:xfrm>
            <a:off x="97160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16. </a:t>
            </a:r>
            <a:r>
              <a:rPr lang="de-DE" altLang="de-DE" sz="2400" dirty="0"/>
              <a:t>Aufgabe   (2 Punkte)</a:t>
            </a:r>
          </a:p>
        </p:txBody>
      </p:sp>
      <p:sp>
        <p:nvSpPr>
          <p:cNvPr id="6147" name="Textfeld 2"/>
          <p:cNvSpPr txBox="1">
            <a:spLocks noChangeArrowheads="1"/>
          </p:cNvSpPr>
          <p:nvPr/>
        </p:nvSpPr>
        <p:spPr bwMode="auto">
          <a:xfrm>
            <a:off x="987805" y="1480485"/>
            <a:ext cx="6913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Multipliziere aus und fasse neu zusammen!</a:t>
            </a: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24" y="2219495"/>
            <a:ext cx="7912595" cy="49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38746"/>
            <a:ext cx="8101095" cy="15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74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1"/>
          <p:cNvSpPr txBox="1">
            <a:spLocks noChangeArrowheads="1"/>
          </p:cNvSpPr>
          <p:nvPr/>
        </p:nvSpPr>
        <p:spPr bwMode="auto">
          <a:xfrm>
            <a:off x="97160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17. </a:t>
            </a:r>
            <a:r>
              <a:rPr lang="de-DE" altLang="de-DE" sz="2400" dirty="0"/>
              <a:t>Aufgabe   (2 Punkte)</a:t>
            </a:r>
          </a:p>
        </p:txBody>
      </p:sp>
      <p:sp>
        <p:nvSpPr>
          <p:cNvPr id="6147" name="Textfeld 2"/>
          <p:cNvSpPr txBox="1">
            <a:spLocks noChangeArrowheads="1"/>
          </p:cNvSpPr>
          <p:nvPr/>
        </p:nvSpPr>
        <p:spPr bwMode="auto">
          <a:xfrm>
            <a:off x="987805" y="1480485"/>
            <a:ext cx="6913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err="1" smtClean="0"/>
              <a:t>Faktorisiere</a:t>
            </a:r>
            <a:r>
              <a:rPr lang="de-DE" altLang="de-DE" sz="2400" dirty="0" smtClean="0"/>
              <a:t> so weit wie möglich!</a:t>
            </a:r>
            <a:endParaRPr lang="de-DE" altLang="de-DE" sz="24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2184290"/>
            <a:ext cx="2088233" cy="59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67440"/>
            <a:ext cx="4975071" cy="187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74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1"/>
          <p:cNvSpPr txBox="1">
            <a:spLocks noChangeArrowheads="1"/>
          </p:cNvSpPr>
          <p:nvPr/>
        </p:nvSpPr>
        <p:spPr bwMode="auto">
          <a:xfrm>
            <a:off x="97160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18. </a:t>
            </a:r>
            <a:r>
              <a:rPr lang="de-DE" altLang="de-DE" sz="2400" dirty="0"/>
              <a:t>Aufgabe   (2 Punkte)</a:t>
            </a:r>
          </a:p>
        </p:txBody>
      </p:sp>
      <p:sp>
        <p:nvSpPr>
          <p:cNvPr id="6147" name="Textfeld 2"/>
          <p:cNvSpPr txBox="1">
            <a:spLocks noChangeArrowheads="1"/>
          </p:cNvSpPr>
          <p:nvPr/>
        </p:nvSpPr>
        <p:spPr bwMode="auto">
          <a:xfrm>
            <a:off x="987805" y="1480485"/>
            <a:ext cx="6913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err="1" smtClean="0"/>
              <a:t>Faktorisiere</a:t>
            </a:r>
            <a:r>
              <a:rPr lang="de-DE" altLang="de-DE" sz="2400" dirty="0" smtClean="0"/>
              <a:t> so weit wie möglich!</a:t>
            </a:r>
            <a:endParaRPr lang="de-DE" altLang="de-DE" sz="24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06" y="2281212"/>
            <a:ext cx="2572762" cy="571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58" y="3527153"/>
            <a:ext cx="4615154" cy="1846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108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1"/>
          <p:cNvSpPr txBox="1">
            <a:spLocks noChangeArrowheads="1"/>
          </p:cNvSpPr>
          <p:nvPr/>
        </p:nvSpPr>
        <p:spPr bwMode="auto">
          <a:xfrm>
            <a:off x="97160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19. </a:t>
            </a:r>
            <a:r>
              <a:rPr lang="de-DE" altLang="de-DE" sz="2400" dirty="0"/>
              <a:t>Aufgabe   (2 Punkte)</a:t>
            </a:r>
          </a:p>
        </p:txBody>
      </p:sp>
      <p:sp>
        <p:nvSpPr>
          <p:cNvPr id="6147" name="Textfeld 2"/>
          <p:cNvSpPr txBox="1">
            <a:spLocks noChangeArrowheads="1"/>
          </p:cNvSpPr>
          <p:nvPr/>
        </p:nvSpPr>
        <p:spPr bwMode="auto">
          <a:xfrm>
            <a:off x="987805" y="1480485"/>
            <a:ext cx="69135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Multipliziere aus und fasse neu zusammen</a:t>
            </a:r>
            <a:r>
              <a:rPr lang="de-DE" altLang="de-DE" sz="2400" dirty="0" smtClean="0"/>
              <a:t>!</a:t>
            </a:r>
            <a:br>
              <a:rPr lang="de-DE" altLang="de-DE" sz="2400" dirty="0" smtClean="0"/>
            </a:br>
            <a:r>
              <a:rPr lang="de-DE" altLang="de-DE" sz="2400" dirty="0" smtClean="0"/>
              <a:t>Schreibe das Ergebnis wieder als Produkt!</a:t>
            </a:r>
            <a:endParaRPr lang="de-DE" altLang="de-DE" sz="2400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478853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29000"/>
            <a:ext cx="5050257" cy="239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85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20. </a:t>
            </a:r>
            <a:r>
              <a:rPr lang="de-DE" altLang="de-DE" sz="2400" dirty="0"/>
              <a:t>Aufgabe   (2 Punkte)</a:t>
            </a:r>
          </a:p>
        </p:txBody>
      </p:sp>
      <p:sp>
        <p:nvSpPr>
          <p:cNvPr id="9219" name="Textfeld 2"/>
          <p:cNvSpPr txBox="1">
            <a:spLocks noChangeArrowheads="1"/>
          </p:cNvSpPr>
          <p:nvPr/>
        </p:nvSpPr>
        <p:spPr bwMode="auto">
          <a:xfrm>
            <a:off x="1178776" y="1484313"/>
            <a:ext cx="69135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Kann man </a:t>
            </a:r>
            <a:r>
              <a:rPr lang="de-DE" altLang="de-DE" sz="2400" dirty="0" err="1"/>
              <a:t>faktorisieren</a:t>
            </a:r>
            <a:r>
              <a:rPr lang="de-DE" altLang="de-DE" sz="2400" dirty="0"/>
              <a:t>? </a:t>
            </a:r>
            <a:br>
              <a:rPr lang="de-DE" altLang="de-DE" sz="2400" dirty="0"/>
            </a:br>
            <a:r>
              <a:rPr lang="de-DE" altLang="de-DE" sz="2400" dirty="0"/>
              <a:t>Falls ja, dann ergänze an den Leerstellen passend.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6034332" cy="58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58" y="3356992"/>
            <a:ext cx="6511194" cy="1788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75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10524" y="548680"/>
            <a:ext cx="5865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Bravo!</a:t>
            </a:r>
          </a:p>
        </p:txBody>
      </p:sp>
      <p:pic>
        <p:nvPicPr>
          <p:cNvPr id="4" name="Picture 2" descr="https://frankzio.files.wordpress.com/2012/01/geschaff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700" y="683278"/>
            <a:ext cx="314050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 descr="http://www.smilies.4-user.de/include/Grosse/smilie-gross_35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77072"/>
            <a:ext cx="4048450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115616" y="32129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dirty="0">
                <a:solidFill>
                  <a:srgbClr val="000000"/>
                </a:solidFill>
              </a:rPr>
              <a:t>Wie viele Punkte hast du nun insgesamt?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251202" y="371993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Grund zur Freude?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94747" y="533871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Und nun noch eine Knobelaufgabe für Experten.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166755" y="1105995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Faktorisiere</a:t>
            </a:r>
            <a:r>
              <a:rPr lang="de-DE" dirty="0" smtClean="0"/>
              <a:t> den folgenden Term so weit wie möglich!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287" y="1729032"/>
            <a:ext cx="1440160" cy="55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202287" y="2924944"/>
            <a:ext cx="70212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Zeige (mit dem TR), dass die angegebene Zahl  z</a:t>
            </a:r>
          </a:p>
          <a:p>
            <a:r>
              <a:rPr lang="de-DE" dirty="0" smtClean="0"/>
              <a:t>14 Stellen hat.</a:t>
            </a:r>
          </a:p>
          <a:p>
            <a:r>
              <a:rPr lang="de-DE" dirty="0" smtClean="0"/>
              <a:t>Begründe jetzt, dass sich  z  durch  die drei Primzahlen </a:t>
            </a:r>
            <a:br>
              <a:rPr lang="de-DE" dirty="0" smtClean="0"/>
            </a:br>
            <a:r>
              <a:rPr lang="de-DE" dirty="0" smtClean="0"/>
              <a:t>7 ,  19   und  53  teilen lässt.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174268" y="2364679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Betrachte nun die Zahl  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/>
              <p:cNvSpPr/>
              <p:nvPr/>
            </p:nvSpPr>
            <p:spPr>
              <a:xfrm>
                <a:off x="4198604" y="2318442"/>
                <a:ext cx="2721640" cy="502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𝑧</m:t>
                    </m:r>
                    <m:r>
                      <m:rPr>
                        <m:nor/>
                      </m:rPr>
                      <a:rPr lang="de-DE" i="1"/>
                      <m:t>  </m:t>
                    </m:r>
                    <m:r>
                      <a:rPr lang="de-DE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de-DE" i="1"/>
                      <m:t>  </m:t>
                    </m:r>
                    <m:sSup>
                      <m:sSupPr>
                        <m:ctrlPr>
                          <a:rPr lang="de-DE" i="1">
                            <a:latin typeface="Cambria Math"/>
                          </a:rPr>
                        </m:ctrlPr>
                      </m:sSupPr>
                      <m:e>
                        <m:r>
                          <a:rPr lang="de-DE">
                            <a:latin typeface="Cambria Math"/>
                          </a:rPr>
                          <m:t>2015</m:t>
                        </m:r>
                      </m:e>
                      <m:sup>
                        <m:r>
                          <a:rPr lang="de-DE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de-DE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de-DE" i="1"/>
                      <m:t>  </m:t>
                    </m:r>
                    <m:r>
                      <a:rPr lang="de-DE">
                        <a:latin typeface="Cambria Math"/>
                      </a:rPr>
                      <m:t>1</m:t>
                    </m:r>
                  </m:oMath>
                </a14:m>
                <a:r>
                  <a:rPr lang="de-DE" dirty="0" smtClean="0"/>
                  <a:t> .</a:t>
                </a:r>
                <a:endParaRPr lang="de-DE" dirty="0"/>
              </a:p>
            </p:txBody>
          </p:sp>
        </mc:Choice>
        <mc:Fallback xmlns=""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604" y="2318442"/>
                <a:ext cx="2721640" cy="502189"/>
              </a:xfrm>
              <a:prstGeom prst="rect">
                <a:avLst/>
              </a:prstGeom>
              <a:blipFill rotWithShape="1">
                <a:blip r:embed="rId3"/>
                <a:stretch>
                  <a:fillRect t="-1205" b="-2650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455" y="1758859"/>
            <a:ext cx="5574818" cy="49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800" y="4653134"/>
            <a:ext cx="6279270" cy="144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://media05.myheimat.de/2011/02/14/1469834_web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871" y="5157192"/>
            <a:ext cx="1207304" cy="121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oin-monja.de/egypt/nilkreuzfahrt/links/en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00808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08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2. Aufgabe   (1 Punkt)</a:t>
            </a:r>
            <a:br>
              <a:rPr lang="de-DE" altLang="de-DE" sz="2400"/>
            </a:br>
            <a:r>
              <a:rPr lang="de-DE" altLang="de-DE" sz="2400"/>
              <a:t/>
            </a:r>
            <a:br>
              <a:rPr lang="de-DE" altLang="de-DE" sz="2400"/>
            </a:br>
            <a:r>
              <a:rPr lang="de-DE" altLang="de-DE" sz="2400"/>
              <a:t>Multipliziere aus!</a:t>
            </a:r>
          </a:p>
        </p:txBody>
      </p:sp>
      <p:sp>
        <p:nvSpPr>
          <p:cNvPr id="3" name="Rechteck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20870" y="2132856"/>
            <a:ext cx="3176447" cy="4700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4" name="Rechteck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51537" y="3068960"/>
            <a:ext cx="4579009" cy="93955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hteck 1"/>
          <p:cNvSpPr>
            <a:spLocks noChangeArrowheads="1"/>
          </p:cNvSpPr>
          <p:nvPr/>
        </p:nvSpPr>
        <p:spPr bwMode="auto">
          <a:xfrm>
            <a:off x="1547813" y="908050"/>
            <a:ext cx="45720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3. Aufgabe   (1 Punkt)</a:t>
            </a:r>
            <a:br>
              <a:rPr lang="de-DE" altLang="de-DE" sz="2400"/>
            </a:br>
            <a:r>
              <a:rPr lang="de-DE" altLang="de-DE" sz="2400"/>
              <a:t/>
            </a:r>
            <a:br>
              <a:rPr lang="de-DE" altLang="de-DE" sz="2400"/>
            </a:br>
            <a:r>
              <a:rPr lang="de-DE" altLang="de-DE" sz="2400"/>
              <a:t>Klammere möglichst viel aus!</a:t>
            </a:r>
          </a:p>
        </p:txBody>
      </p:sp>
      <p:sp>
        <p:nvSpPr>
          <p:cNvPr id="3" name="Rechteck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7664" y="2348880"/>
            <a:ext cx="4557401" cy="470000"/>
          </a:xfrm>
          <a:prstGeom prst="rect">
            <a:avLst/>
          </a:prstGeom>
          <a:blipFill rotWithShape="1">
            <a:blip r:embed="rId2"/>
            <a:stretch>
              <a:fillRect b="-11688"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5" name="Rechteck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19672" y="3356992"/>
            <a:ext cx="4119461" cy="461665"/>
          </a:xfrm>
          <a:prstGeom prst="rect">
            <a:avLst/>
          </a:prstGeom>
          <a:blipFill rotWithShape="1">
            <a:blip r:embed="rId3"/>
            <a:stretch>
              <a:fillRect t="-130667" r="-16593" b="-200000"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4. Aufgabe   (2 Punkte)</a:t>
            </a:r>
          </a:p>
        </p:txBody>
      </p:sp>
      <p:sp>
        <p:nvSpPr>
          <p:cNvPr id="6147" name="Textfeld 2"/>
          <p:cNvSpPr txBox="1">
            <a:spLocks noChangeArrowheads="1"/>
          </p:cNvSpPr>
          <p:nvPr/>
        </p:nvSpPr>
        <p:spPr bwMode="auto">
          <a:xfrm>
            <a:off x="1258888" y="1484313"/>
            <a:ext cx="6913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Multipliziere aus und fasse neu zusammen!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2349500"/>
            <a:ext cx="75850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1F5C1F"/>
                  </a:outerShdw>
                </a:effectLst>
              </a14:hiddenEffects>
            </a:ext>
          </a:extLst>
        </p:spPr>
      </p:pic>
      <p:sp>
        <p:nvSpPr>
          <p:cNvPr id="10" name="Rechteck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2885" y="3429000"/>
            <a:ext cx="7239354" cy="1297984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5. Aufgabe   (1 Punkt)</a:t>
            </a:r>
          </a:p>
        </p:txBody>
      </p:sp>
      <p:sp>
        <p:nvSpPr>
          <p:cNvPr id="7171" name="Textfeld 2"/>
          <p:cNvSpPr txBox="1">
            <a:spLocks noChangeArrowheads="1"/>
          </p:cNvSpPr>
          <p:nvPr/>
        </p:nvSpPr>
        <p:spPr bwMode="auto">
          <a:xfrm>
            <a:off x="1258888" y="1484313"/>
            <a:ext cx="69135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Kann man faktorisieren? </a:t>
            </a:r>
            <a:br>
              <a:rPr lang="de-DE" altLang="de-DE" sz="2400"/>
            </a:br>
            <a:r>
              <a:rPr lang="de-DE" altLang="de-DE" sz="2400"/>
              <a:t>Falls ja, dann ergänze an den Leerstellen passend.</a:t>
            </a:r>
          </a:p>
        </p:txBody>
      </p:sp>
      <p:sp>
        <p:nvSpPr>
          <p:cNvPr id="2" name="Rechteck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3037" y="2708920"/>
            <a:ext cx="5886400" cy="461665"/>
          </a:xfrm>
          <a:prstGeom prst="rect">
            <a:avLst/>
          </a:prstGeom>
          <a:blipFill rotWithShape="1">
            <a:blip r:embed="rId2"/>
            <a:stretch>
              <a:fillRect b="-10526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3" name="Rechteck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58888" y="3501008"/>
            <a:ext cx="6048672" cy="461665"/>
          </a:xfrm>
          <a:prstGeom prst="rect">
            <a:avLst/>
          </a:prstGeom>
          <a:blipFill rotWithShape="1">
            <a:blip r:embed="rId3"/>
            <a:stretch>
              <a:fillRect b="-10526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25 %  der Aufgaben sind geschafft! </a:t>
            </a:r>
            <a:endParaRPr lang="de-DE" altLang="de-DE" sz="2400" dirty="0"/>
          </a:p>
        </p:txBody>
      </p:sp>
      <p:pic>
        <p:nvPicPr>
          <p:cNvPr id="70658" name="Picture 2" descr="http://4.bp.blogspot.com/-tsMX0kggxeE/TxcISep2KpI/AAAAAAAAAGI/VVCETaPYugk/s1600/lernen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30" y="1469900"/>
            <a:ext cx="34290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877859" y="1959223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Es geht weiter!</a:t>
            </a:r>
            <a:endParaRPr lang="de-DE" dirty="0"/>
          </a:p>
        </p:txBody>
      </p:sp>
      <p:pic>
        <p:nvPicPr>
          <p:cNvPr id="70660" name="Picture 4" descr="http://fotos.verwaltungsportal.de/seitengenerator/ded8ef85289604c565fbca38332d4077_schu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593" y="2996952"/>
            <a:ext cx="285750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45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6. Aufgabe   (1 Punkt)</a:t>
            </a:r>
          </a:p>
        </p:txBody>
      </p:sp>
      <p:sp>
        <p:nvSpPr>
          <p:cNvPr id="8195" name="Textfeld 2"/>
          <p:cNvSpPr txBox="1">
            <a:spLocks noChangeArrowheads="1"/>
          </p:cNvSpPr>
          <p:nvPr/>
        </p:nvSpPr>
        <p:spPr bwMode="auto">
          <a:xfrm>
            <a:off x="1258888" y="1484313"/>
            <a:ext cx="69135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Kann man faktorisieren? </a:t>
            </a:r>
            <a:br>
              <a:rPr lang="de-DE" altLang="de-DE" sz="2400"/>
            </a:br>
            <a:r>
              <a:rPr lang="de-DE" altLang="de-DE" sz="2400"/>
              <a:t>Falls ja, dann ergänze an den Leerstellen passend.</a:t>
            </a:r>
          </a:p>
        </p:txBody>
      </p:sp>
      <p:sp>
        <p:nvSpPr>
          <p:cNvPr id="4" name="Rechteck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71600" y="2629236"/>
            <a:ext cx="6624736" cy="461665"/>
          </a:xfrm>
          <a:prstGeom prst="rect">
            <a:avLst/>
          </a:prstGeom>
          <a:blipFill rotWithShape="1">
            <a:blip r:embed="rId2"/>
            <a:stretch>
              <a:fillRect b="-10526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5" name="Rechteck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48333" y="3463061"/>
            <a:ext cx="5958408" cy="470000"/>
          </a:xfrm>
          <a:prstGeom prst="rect">
            <a:avLst/>
          </a:prstGeom>
          <a:blipFill rotWithShape="1">
            <a:blip r:embed="rId3"/>
            <a:stretch>
              <a:fillRect b="-11688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feld 1"/>
          <p:cNvSpPr txBox="1">
            <a:spLocks noChangeArrowheads="1"/>
          </p:cNvSpPr>
          <p:nvPr/>
        </p:nvSpPr>
        <p:spPr bwMode="auto">
          <a:xfrm>
            <a:off x="1187450" y="7651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7. Aufgabe   (2 Punkte)</a:t>
            </a:r>
          </a:p>
        </p:txBody>
      </p:sp>
      <p:sp>
        <p:nvSpPr>
          <p:cNvPr id="9219" name="Textfeld 2"/>
          <p:cNvSpPr txBox="1">
            <a:spLocks noChangeArrowheads="1"/>
          </p:cNvSpPr>
          <p:nvPr/>
        </p:nvSpPr>
        <p:spPr bwMode="auto">
          <a:xfrm>
            <a:off x="1258888" y="1484313"/>
            <a:ext cx="6913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Multipliziere aus, fasse zusammen!</a:t>
            </a:r>
            <a:endParaRPr lang="de-DE" alt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827040" y="2708920"/>
                <a:ext cx="7632848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de-DE">
                                  <a:latin typeface="Cambria Math"/>
                                </a:rPr>
                                <m:t>4</m:t>
                              </m:r>
                              <m:r>
                                <a:rPr lang="de-DE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de-DE">
                                  <a:latin typeface="Cambria Math"/>
                                </a:rPr>
                                <m:t>−0,5</m:t>
                              </m:r>
                              <m:r>
                                <a:rPr lang="de-DE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de-DE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de-DE" i="1"/>
                        <m:t>  </m:t>
                      </m:r>
                      <m:sSup>
                        <m:sSupPr>
                          <m:ctrlPr>
                            <a:rPr lang="de-DE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de-DE">
                                  <a:latin typeface="Cambria Math"/>
                                </a:rPr>
                                <m:t>0,5</m:t>
                              </m:r>
                              <m:r>
                                <a:rPr lang="de-DE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de-DE">
                                  <a:latin typeface="Cambria Math"/>
                                </a:rPr>
                                <m:t>−</m:t>
                              </m:r>
                              <m:r>
                                <a:rPr lang="de-DE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de-DE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>
                          <a:latin typeface="Cambria Math"/>
                        </a:rPr>
                        <m:t>+0,25⋅(</m:t>
                      </m:r>
                      <m:r>
                        <a:rPr lang="de-DE" i="1">
                          <a:latin typeface="Cambria Math"/>
                        </a:rPr>
                        <m:t>𝑥</m:t>
                      </m:r>
                      <m:r>
                        <a:rPr lang="de-DE">
                          <a:latin typeface="Cambria Math"/>
                        </a:rPr>
                        <m:t>−</m:t>
                      </m:r>
                      <m:r>
                        <a:rPr lang="de-DE" i="1">
                          <a:latin typeface="Cambria Math"/>
                        </a:rPr>
                        <m:t>𝑦</m:t>
                      </m:r>
                      <m:r>
                        <a:rPr lang="de-DE">
                          <a:latin typeface="Cambria Math"/>
                        </a:rPr>
                        <m:t>)⋅(</m:t>
                      </m:r>
                      <m:r>
                        <a:rPr lang="de-DE" i="1">
                          <a:latin typeface="Cambria Math"/>
                        </a:rPr>
                        <m:t>𝑥</m:t>
                      </m:r>
                      <m:r>
                        <a:rPr lang="de-DE">
                          <a:latin typeface="Cambria Math"/>
                        </a:rPr>
                        <m:t>+</m:t>
                      </m:r>
                      <m:r>
                        <a:rPr lang="de-DE" i="1">
                          <a:latin typeface="Cambria Math"/>
                        </a:rPr>
                        <m:t>𝑦</m:t>
                      </m:r>
                      <m:r>
                        <a:rPr lang="de-DE">
                          <a:latin typeface="Cambria Math"/>
                        </a:rPr>
                        <m:t>)</m:t>
                      </m:r>
                      <m:r>
                        <m:rPr>
                          <m:nor/>
                        </m:rPr>
                        <a:rPr lang="de-DE" i="1"/>
                        <m:t>  </m:t>
                      </m:r>
                      <m:r>
                        <a:rPr lang="de-DE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40" y="2708920"/>
                <a:ext cx="7632848" cy="470000"/>
              </a:xfrm>
              <a:prstGeom prst="rect">
                <a:avLst/>
              </a:prstGeom>
              <a:blipFill rotWithShape="1">
                <a:blip r:embed="rId2"/>
                <a:stretch>
                  <a:fillRect b="-194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056" y="3397089"/>
            <a:ext cx="7344816" cy="147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Bildschirmpräsentation (4:3)</PresentationFormat>
  <Paragraphs>84</Paragraphs>
  <Slides>27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Günther Rasch</dc:creator>
  <cp:lastModifiedBy>GRasch</cp:lastModifiedBy>
  <cp:revision>43</cp:revision>
  <dcterms:created xsi:type="dcterms:W3CDTF">2008-04-16T19:44:28Z</dcterms:created>
  <dcterms:modified xsi:type="dcterms:W3CDTF">2015-02-22T20:37:54Z</dcterms:modified>
</cp:coreProperties>
</file>