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D8EA-2699-4100-9965-700E1492D4BC}" type="datetimeFigureOut">
              <a:rPr lang="de-DE" smtClean="0"/>
              <a:t>08.03.2014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418B-41A9-42BE-9C2C-E2C96879D1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87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D8EA-2699-4100-9965-700E1492D4BC}" type="datetimeFigureOut">
              <a:rPr lang="de-DE" smtClean="0"/>
              <a:t>08.03.2014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418B-41A9-42BE-9C2C-E2C96879D1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308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D8EA-2699-4100-9965-700E1492D4BC}" type="datetimeFigureOut">
              <a:rPr lang="de-DE" smtClean="0"/>
              <a:t>08.03.2014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418B-41A9-42BE-9C2C-E2C96879D1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083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D8EA-2699-4100-9965-700E1492D4BC}" type="datetimeFigureOut">
              <a:rPr lang="de-DE" smtClean="0"/>
              <a:t>08.03.2014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418B-41A9-42BE-9C2C-E2C96879D1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8086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D8EA-2699-4100-9965-700E1492D4BC}" type="datetimeFigureOut">
              <a:rPr lang="de-DE" smtClean="0"/>
              <a:t>08.03.2014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418B-41A9-42BE-9C2C-E2C96879D1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8583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D8EA-2699-4100-9965-700E1492D4BC}" type="datetimeFigureOut">
              <a:rPr lang="de-DE" smtClean="0"/>
              <a:t>08.03.2014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418B-41A9-42BE-9C2C-E2C96879D1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88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D8EA-2699-4100-9965-700E1492D4BC}" type="datetimeFigureOut">
              <a:rPr lang="de-DE" smtClean="0"/>
              <a:t>08.03.2014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418B-41A9-42BE-9C2C-E2C96879D1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6712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D8EA-2699-4100-9965-700E1492D4BC}" type="datetimeFigureOut">
              <a:rPr lang="de-DE" smtClean="0"/>
              <a:t>08.03.2014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418B-41A9-42BE-9C2C-E2C96879D1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1553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D8EA-2699-4100-9965-700E1492D4BC}" type="datetimeFigureOut">
              <a:rPr lang="de-DE" smtClean="0"/>
              <a:t>08.03.2014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418B-41A9-42BE-9C2C-E2C96879D1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810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D8EA-2699-4100-9965-700E1492D4BC}" type="datetimeFigureOut">
              <a:rPr lang="de-DE" smtClean="0"/>
              <a:t>08.03.2014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418B-41A9-42BE-9C2C-E2C96879D1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3465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D8EA-2699-4100-9965-700E1492D4BC}" type="datetimeFigureOut">
              <a:rPr lang="de-DE" smtClean="0"/>
              <a:t>08.03.2014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8418B-41A9-42BE-9C2C-E2C96879D1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0011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ED8EA-2699-4100-9965-700E1492D4BC}" type="datetimeFigureOut">
              <a:rPr lang="de-DE" smtClean="0"/>
              <a:t>08.03.2014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8418B-41A9-42BE-9C2C-E2C96879D11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9332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7.wmf"/><Relationship Id="rId3" Type="http://schemas.openxmlformats.org/officeDocument/2006/relationships/image" Target="../media/image8.gif"/><Relationship Id="rId7" Type="http://schemas.openxmlformats.org/officeDocument/2006/relationships/image" Target="../media/image2.wmf"/><Relationship Id="rId12" Type="http://schemas.openxmlformats.org/officeDocument/2006/relationships/image" Target="../media/image9.jpeg"/><Relationship Id="rId17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oleObject" Target="../embeddings/oleObject6.bin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3.wmf"/><Relationship Id="rId3" Type="http://schemas.openxmlformats.org/officeDocument/2006/relationships/image" Target="../media/image15.png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0.png"/><Relationship Id="rId11" Type="http://schemas.openxmlformats.org/officeDocument/2006/relationships/image" Target="../media/image12.wmf"/><Relationship Id="rId5" Type="http://schemas.openxmlformats.org/officeDocument/2006/relationships/image" Target="../media/image10.wmf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6.png"/><Relationship Id="rId14" Type="http://schemas.openxmlformats.org/officeDocument/2006/relationships/oleObject" Target="../embeddings/oleObject1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19.png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//upload.wikimedia.org/wikipedia/commons/6/6a/A_Swarm_of_Ancient_Stars_-_GPN-2000-000930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hyperlink" Target="//upload.wikimedia.org/wikipedia/commons/6/6f/M3_color_magnitude_diagram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987824" y="26064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Masse-Leuchtkraft-Beziehung</a:t>
            </a:r>
            <a:endParaRPr lang="de-D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575556" y="740605"/>
            <a:ext cx="4824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Mit Hilfe von Doppelsternen lassen sich viele Massen sonnennaher Sterne ermitteln.</a:t>
            </a:r>
          </a:p>
          <a:p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Für Hauptreihensterne findet man dabei einen erstaunlichen Zusammenhang zwischen der Leuchtkraft L und der Masse m:</a:t>
            </a:r>
            <a:endParaRPr lang="de-DE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Bild 2" descr="http://www.leifiphysik.de/web_ph12/umwelt_technik/12sternentw/mass_leucht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813212"/>
            <a:ext cx="2088232" cy="193403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feld 1"/>
          <p:cNvSpPr txBox="1"/>
          <p:nvPr/>
        </p:nvSpPr>
        <p:spPr>
          <a:xfrm>
            <a:off x="613722" y="2157682"/>
            <a:ext cx="1548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lg</a:t>
            </a:r>
            <a:r>
              <a:rPr lang="de-DE" sz="1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 L</a:t>
            </a:r>
            <a:r>
              <a:rPr lang="de-DE" sz="1400" baseline="300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*</a:t>
            </a:r>
            <a:r>
              <a:rPr lang="de-DE" sz="1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 = </a:t>
            </a:r>
            <a:r>
              <a:rPr lang="de-DE" sz="1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k </a:t>
            </a:r>
            <a:r>
              <a:rPr lang="de-DE" sz="1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sym typeface="Symbol"/>
              </a:rPr>
              <a:t></a:t>
            </a:r>
            <a:r>
              <a:rPr lang="de-DE" sz="1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lg</a:t>
            </a:r>
            <a:r>
              <a:rPr lang="de-DE" sz="1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de-DE" sz="1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m</a:t>
            </a:r>
            <a:r>
              <a:rPr lang="de-DE" sz="1400" baseline="300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*</a:t>
            </a:r>
            <a:r>
              <a:rPr lang="de-DE" sz="1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   </a:t>
            </a:r>
            <a:endParaRPr lang="de-DE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7097152"/>
              </p:ext>
            </p:extLst>
          </p:nvPr>
        </p:nvGraphicFramePr>
        <p:xfrm>
          <a:off x="2206774" y="2211459"/>
          <a:ext cx="15621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" name="Equation" r:id="rId4" imgW="1562040" imgH="253800" progId="Equation.DSMT4">
                  <p:embed/>
                </p:oleObj>
              </mc:Choice>
              <mc:Fallback>
                <p:oleObj name="Equation" r:id="rId4" imgW="1562040" imgH="253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6774" y="2211459"/>
                        <a:ext cx="15621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7815526"/>
              </p:ext>
            </p:extLst>
          </p:nvPr>
        </p:nvGraphicFramePr>
        <p:xfrm>
          <a:off x="4021646" y="2181481"/>
          <a:ext cx="10287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" name="Equation" r:id="rId6" imgW="1028520" imgH="253800" progId="Equation.DSMT4">
                  <p:embed/>
                </p:oleObj>
              </mc:Choice>
              <mc:Fallback>
                <p:oleObj name="Equation" r:id="rId6" imgW="1028520" imgH="253800" progId="Equation.DSMT4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1646" y="2181481"/>
                        <a:ext cx="10287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1162035"/>
              </p:ext>
            </p:extLst>
          </p:nvPr>
        </p:nvGraphicFramePr>
        <p:xfrm>
          <a:off x="652347" y="1698228"/>
          <a:ext cx="34163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" name="Equation" r:id="rId8" imgW="3416040" imgH="444240" progId="Equation.DSMT4">
                  <p:embed/>
                </p:oleObj>
              </mc:Choice>
              <mc:Fallback>
                <p:oleObj name="Equation" r:id="rId8" imgW="3416040" imgH="444240" progId="Equation.DSMT4">
                  <p:embed/>
                  <p:pic>
                    <p:nvPicPr>
                      <p:cNvPr id="0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347" y="1698228"/>
                        <a:ext cx="34163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4770104"/>
              </p:ext>
            </p:extLst>
          </p:nvPr>
        </p:nvGraphicFramePr>
        <p:xfrm>
          <a:off x="669172" y="2924944"/>
          <a:ext cx="6731001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" name="Equation" r:id="rId10" imgW="6730920" imgH="253800" progId="Equation.DSMT4">
                  <p:embed/>
                </p:oleObj>
              </mc:Choice>
              <mc:Fallback>
                <p:oleObj name="Equation" r:id="rId10" imgW="6730920" imgH="253800" progId="Equation.DSMT4">
                  <p:embed/>
                  <p:pic>
                    <p:nvPicPr>
                      <p:cNvPr id="0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172" y="2924944"/>
                        <a:ext cx="6731001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608089" y="3573016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Aufgabe:</a:t>
            </a:r>
            <a:br>
              <a:rPr lang="de-DE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Schätzen Sie grob die Masse von Regulus und Wega ab!</a:t>
            </a:r>
            <a:endParaRPr lang="de-DE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Grafik 11" descr="hertzdiagramm.jpg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940152" y="3412199"/>
            <a:ext cx="2605009" cy="3096344"/>
          </a:xfrm>
          <a:prstGeom prst="rect">
            <a:avLst/>
          </a:prstGeom>
        </p:spPr>
      </p:pic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3080891"/>
              </p:ext>
            </p:extLst>
          </p:nvPr>
        </p:nvGraphicFramePr>
        <p:xfrm>
          <a:off x="683568" y="4149080"/>
          <a:ext cx="37465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" name="Equation" r:id="rId13" imgW="3746160" imgH="266400" progId="Equation.DSMT4">
                  <p:embed/>
                </p:oleObj>
              </mc:Choice>
              <mc:Fallback>
                <p:oleObj name="Equation" r:id="rId13" imgW="3746160" imgH="266400" progId="Equation.DSMT4">
                  <p:embed/>
                  <p:pic>
                    <p:nvPicPr>
                      <p:cNvPr id="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149080"/>
                        <a:ext cx="37465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848499"/>
              </p:ext>
            </p:extLst>
          </p:nvPr>
        </p:nvGraphicFramePr>
        <p:xfrm>
          <a:off x="683557" y="4581128"/>
          <a:ext cx="46736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Equation" r:id="rId15" imgW="4673520" imgH="266400" progId="Equation.DSMT4">
                  <p:embed/>
                </p:oleObj>
              </mc:Choice>
              <mc:Fallback>
                <p:oleObj name="Equation" r:id="rId15" imgW="4673520" imgH="266400" progId="Equation.DSMT4">
                  <p:embed/>
                  <p:pic>
                    <p:nvPicPr>
                      <p:cNvPr id="0" name="Objek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57" y="4581128"/>
                        <a:ext cx="46736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3450016"/>
              </p:ext>
            </p:extLst>
          </p:nvPr>
        </p:nvGraphicFramePr>
        <p:xfrm>
          <a:off x="1907704" y="4969353"/>
          <a:ext cx="33020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" name="Equation" r:id="rId17" imgW="3301920" imgH="253800" progId="Equation.DSMT4">
                  <p:embed/>
                </p:oleObj>
              </mc:Choice>
              <mc:Fallback>
                <p:oleObj name="Equation" r:id="rId17" imgW="3301920" imgH="253800" progId="Equation.DSMT4">
                  <p:embed/>
                  <p:pic>
                    <p:nvPicPr>
                      <p:cNvPr id="0" name="Objek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4969353"/>
                        <a:ext cx="33020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556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987824" y="26064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Masse-Leuchtkraft-Beziehung</a:t>
            </a:r>
            <a:endParaRPr lang="de-DE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806559" y="764704"/>
                <a:ext cx="7344816" cy="1514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400" dirty="0" smtClean="0">
                    <a:latin typeface="Times New Roman" pitchFamily="18" charset="0"/>
                    <a:cs typeface="Times New Roman" pitchFamily="18" charset="0"/>
                  </a:rPr>
                  <a:t>Von der Sonne weiß man, dass sie nach ca. 10 Milliarden Jahren ihren „Kernbrennstoff“ im Innern verbraucht haben wird. Die Sonne wird dann ihr Hauptreihen-Stadium beenden. </a:t>
                </a: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  <a:tabLst>
                    <a:tab pos="540385" algn="l"/>
                    <a:tab pos="900430" algn="l"/>
                  </a:tabLst>
                </a:pPr>
                <a:r>
                  <a:rPr lang="de-DE" sz="14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Die Verweildauer </a:t>
                </a:r>
                <a:r>
                  <a:rPr lang="de-DE" sz="14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de-DE" sz="1400" i="1"/>
                      <m:t>𝜏</m:t>
                    </m:r>
                    <m:r>
                      <m:rPr>
                        <m:nor/>
                      </m:rPr>
                      <a:rPr lang="de-DE" sz="1400" i="1"/>
                      <m:t> </m:t>
                    </m:r>
                  </m:oMath>
                </a14:m>
                <a:r>
                  <a:rPr lang="de-DE" sz="14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  der </a:t>
                </a:r>
                <a:r>
                  <a:rPr lang="de-DE" sz="14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Sonne auf der Hauptreihe beträgt also</a:t>
                </a:r>
                <a:r>
                  <a:rPr lang="de-DE" sz="1200" dirty="0" smtClean="0">
                    <a:ea typeface="Times New Roman"/>
                    <a:cs typeface="Times New Roman"/>
                  </a:rPr>
                  <a:t> </a:t>
                </a:r>
                <a:r>
                  <a:rPr lang="de-DE" sz="14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etwa  10</a:t>
                </a:r>
                <a:r>
                  <a:rPr lang="de-DE" sz="1400" baseline="300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10</a:t>
                </a:r>
                <a:r>
                  <a:rPr lang="de-DE" sz="14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 Jahre.</a:t>
                </a:r>
                <a:br>
                  <a:rPr lang="de-DE" sz="1400" dirty="0" smtClean="0">
                    <a:effectLst/>
                    <a:latin typeface="Times New Roman"/>
                    <a:ea typeface="Times New Roman"/>
                    <a:cs typeface="Times New Roman"/>
                  </a:rPr>
                </a:br>
                <a:r>
                  <a:rPr lang="de-DE" sz="14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/>
                </a:r>
                <a:br>
                  <a:rPr lang="de-DE" sz="1400" dirty="0" smtClean="0">
                    <a:effectLst/>
                    <a:latin typeface="Times New Roman"/>
                    <a:ea typeface="Times New Roman"/>
                    <a:cs typeface="Times New Roman"/>
                  </a:rPr>
                </a:br>
                <a:r>
                  <a:rPr lang="de-DE" sz="14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Begründen Sie, dass die Verweildauer  </a:t>
                </a:r>
                <a14:m>
                  <m:oMath xmlns:m="http://schemas.openxmlformats.org/officeDocument/2006/math">
                    <m:r>
                      <a:rPr lang="de-DE" sz="1400" i="1"/>
                      <m:t>𝜏</m:t>
                    </m:r>
                    <m:r>
                      <m:rPr>
                        <m:nor/>
                      </m:rPr>
                      <a:rPr lang="de-DE" sz="1400" i="1"/>
                      <m:t> </m:t>
                    </m:r>
                  </m:oMath>
                </a14:m>
                <a:r>
                  <a:rPr lang="de-DE" sz="14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de-DE" sz="14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eines Sterns auf der </a:t>
                </a:r>
                <a:r>
                  <a:rPr lang="de-DE" sz="1400" dirty="0" smtClean="0">
                    <a:effectLst/>
                    <a:latin typeface="Times New Roman"/>
                    <a:ea typeface="Times New Roman"/>
                  </a:rPr>
                  <a:t>Hauptreihe </a:t>
                </a:r>
                <a:br>
                  <a:rPr lang="de-DE" sz="1400" dirty="0" smtClean="0">
                    <a:effectLst/>
                    <a:latin typeface="Times New Roman"/>
                    <a:ea typeface="Times New Roman"/>
                  </a:rPr>
                </a:br>
                <a:r>
                  <a:rPr lang="de-DE" sz="1400" dirty="0" smtClean="0">
                    <a:effectLst/>
                    <a:latin typeface="Times New Roman"/>
                    <a:ea typeface="Times New Roman"/>
                  </a:rPr>
                  <a:t>von seiner Masse  m  in folgender Form abhängt:</a:t>
                </a:r>
                <a:endParaRPr lang="de-DE" sz="1400" dirty="0">
                  <a:ea typeface="Times New Roman"/>
                  <a:cs typeface="Times New Roman"/>
                </a:endParaRPr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559" y="764704"/>
                <a:ext cx="7344816" cy="1514261"/>
              </a:xfrm>
              <a:prstGeom prst="rect">
                <a:avLst/>
              </a:prstGeom>
              <a:blipFill rotWithShape="1">
                <a:blip r:embed="rId3"/>
                <a:stretch>
                  <a:fillRect l="-166" t="-402" b="-160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727847"/>
              </p:ext>
            </p:extLst>
          </p:nvPr>
        </p:nvGraphicFramePr>
        <p:xfrm>
          <a:off x="6660232" y="1844824"/>
          <a:ext cx="602558" cy="434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Equation" r:id="rId4" imgW="583920" imgH="419040" progId="Equation.DSMT4">
                  <p:embed/>
                </p:oleObj>
              </mc:Choice>
              <mc:Fallback>
                <p:oleObj name="Equation" r:id="rId4" imgW="583920" imgH="419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1844824"/>
                        <a:ext cx="602558" cy="434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/>
              <p:cNvSpPr/>
              <p:nvPr/>
            </p:nvSpPr>
            <p:spPr>
              <a:xfrm>
                <a:off x="816805" y="2573288"/>
                <a:ext cx="204613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>
                          <a:latin typeface="Cambria Math"/>
                          <a:cs typeface="Times New Roman" pitchFamily="18" charset="0"/>
                        </a:rPr>
                        <m:t>𝜏</m:t>
                      </m:r>
                      <m:r>
                        <m:rPr>
                          <m:nor/>
                        </m:rPr>
                        <a:rPr lang="de-DE" sz="1400">
                          <a:latin typeface="Times New Roman" pitchFamily="18" charset="0"/>
                          <a:cs typeface="Times New Roman" pitchFamily="18" charset="0"/>
                        </a:rPr>
                        <m:t>  </m:t>
                      </m:r>
                      <m:r>
                        <a:rPr lang="de-DE" sz="1400">
                          <a:latin typeface="Cambria Math"/>
                          <a:cs typeface="Times New Roman" pitchFamily="18" charset="0"/>
                        </a:rPr>
                        <m:t>∼</m:t>
                      </m:r>
                      <m:r>
                        <m:rPr>
                          <m:nor/>
                        </m:rPr>
                        <a:rPr lang="de-DE" sz="1400">
                          <a:latin typeface="Times New Roman" pitchFamily="18" charset="0"/>
                          <a:cs typeface="Times New Roman" pitchFamily="18" charset="0"/>
                        </a:rPr>
                        <m:t>  </m:t>
                      </m:r>
                      <m:r>
                        <a:rPr lang="de-DE" sz="1400">
                          <a:latin typeface="Cambria Math"/>
                          <a:cs typeface="Times New Roman" pitchFamily="18" charset="0"/>
                        </a:rPr>
                        <m:t>"</m:t>
                      </m:r>
                      <m:r>
                        <m:rPr>
                          <m:sty m:val="p"/>
                        </m:rPr>
                        <a:rPr lang="de-DE" sz="1400">
                          <a:latin typeface="Cambria Math"/>
                          <a:cs typeface="Times New Roman" pitchFamily="18" charset="0"/>
                        </a:rPr>
                        <m:t>Brennmaterial</m:t>
                      </m:r>
                      <m:r>
                        <a:rPr lang="de-DE" sz="1400">
                          <a:latin typeface="Cambria Math"/>
                          <a:cs typeface="Times New Roman" pitchFamily="18" charset="0"/>
                        </a:rPr>
                        <m:t>"</m:t>
                      </m:r>
                      <m:r>
                        <m:rPr>
                          <m:nor/>
                        </m:rPr>
                        <a:rPr lang="de-DE" sz="1400">
                          <a:latin typeface="Times New Roman" pitchFamily="18" charset="0"/>
                          <a:cs typeface="Times New Roman" pitchFamily="18" charset="0"/>
                        </a:rPr>
                        <m:t> </m:t>
                      </m:r>
                    </m:oMath>
                  </m:oMathPara>
                </a14:m>
                <a:endParaRPr lang="de-DE" sz="1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805" y="2573288"/>
                <a:ext cx="2046137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7176269"/>
              </p:ext>
            </p:extLst>
          </p:nvPr>
        </p:nvGraphicFramePr>
        <p:xfrm>
          <a:off x="4103948" y="2622601"/>
          <a:ext cx="864095" cy="258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Equation" r:id="rId7" imgW="761669" imgH="177723" progId="Equation.DSMT4">
                  <p:embed/>
                </p:oleObj>
              </mc:Choice>
              <mc:Fallback>
                <p:oleObj name="Equation" r:id="rId7" imgW="761669" imgH="17772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3948" y="2622601"/>
                        <a:ext cx="864095" cy="2584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hteck 13"/>
              <p:cNvSpPr/>
              <p:nvPr/>
            </p:nvSpPr>
            <p:spPr>
              <a:xfrm>
                <a:off x="899592" y="3288383"/>
                <a:ext cx="2761193" cy="5348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>
                          <a:latin typeface="Cambria Math"/>
                          <a:cs typeface="Times New Roman" pitchFamily="18" charset="0"/>
                        </a:rPr>
                        <m:t>𝜏</m:t>
                      </m:r>
                      <m:r>
                        <m:rPr>
                          <m:nor/>
                        </m:rPr>
                        <a:rPr lang="de-DE" sz="1400">
                          <a:latin typeface="Times New Roman" pitchFamily="18" charset="0"/>
                          <a:cs typeface="Times New Roman" pitchFamily="18" charset="0"/>
                        </a:rPr>
                        <m:t>  </m:t>
                      </m:r>
                      <m:r>
                        <a:rPr lang="de-DE" sz="1400">
                          <a:latin typeface="Cambria Math"/>
                          <a:cs typeface="Times New Roman" pitchFamily="18" charset="0"/>
                        </a:rPr>
                        <m:t>∼</m:t>
                      </m:r>
                      <m:r>
                        <m:rPr>
                          <m:nor/>
                        </m:rPr>
                        <a:rPr lang="de-DE" sz="1400">
                          <a:latin typeface="Times New Roman" pitchFamily="18" charset="0"/>
                          <a:cs typeface="Times New Roman" pitchFamily="18" charset="0"/>
                        </a:rPr>
                        <m:t>  </m:t>
                      </m:r>
                      <m:f>
                        <m:fPr>
                          <m:ctrlPr>
                            <a:rPr lang="de-DE" sz="1400" i="1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de-DE" sz="1400" i="0">
                              <a:latin typeface="Cambria Math"/>
                              <a:cs typeface="Times New Roman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sz="1400" i="0">
                              <a:latin typeface="Cambria Math"/>
                              <a:cs typeface="Times New Roman" pitchFamily="18" charset="0"/>
                            </a:rPr>
                            <m:t>"</m:t>
                          </m:r>
                          <m:r>
                            <m:rPr>
                              <m:sty m:val="p"/>
                            </m:rPr>
                            <a:rPr lang="de-DE" sz="1400" i="0">
                              <a:latin typeface="Cambria Math"/>
                              <a:cs typeface="Times New Roman" pitchFamily="18" charset="0"/>
                            </a:rPr>
                            <m:t>Strahlungsleistung</m:t>
                          </m:r>
                          <m:r>
                            <a:rPr lang="de-DE" sz="1400" i="0">
                              <a:latin typeface="Cambria Math"/>
                              <a:cs typeface="Times New Roman" pitchFamily="18" charset="0"/>
                            </a:rPr>
                            <m:t>"</m:t>
                          </m:r>
                        </m:den>
                      </m:f>
                      <m:r>
                        <m:rPr>
                          <m:nor/>
                        </m:rPr>
                        <a:rPr lang="de-DE" sz="1400">
                          <a:latin typeface="Times New Roman" pitchFamily="18" charset="0"/>
                          <a:cs typeface="Times New Roman" pitchFamily="18" charset="0"/>
                        </a:rPr>
                        <m:t>  </m:t>
                      </m:r>
                      <m:r>
                        <a:rPr lang="de-DE" sz="1400" i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de-DE" sz="1400">
                          <a:latin typeface="Times New Roman" pitchFamily="18" charset="0"/>
                          <a:cs typeface="Times New Roman" pitchFamily="18" charset="0"/>
                        </a:rPr>
                        <m:t>  </m:t>
                      </m:r>
                      <m:f>
                        <m:fPr>
                          <m:ctrlPr>
                            <a:rPr lang="de-DE" sz="1400" i="1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de-DE" sz="1400" i="0">
                              <a:latin typeface="Cambria Math"/>
                              <a:cs typeface="Times New Roman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de-DE" sz="1400" i="0">
                              <a:latin typeface="Cambria Math"/>
                              <a:cs typeface="Times New Roman" pitchFamily="18" charset="0"/>
                            </a:rPr>
                            <m:t>L</m:t>
                          </m:r>
                        </m:den>
                      </m:f>
                    </m:oMath>
                  </m:oMathPara>
                </a14:m>
                <a:endParaRPr lang="de-DE" sz="1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Rechtec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288383"/>
                <a:ext cx="2761193" cy="534826"/>
              </a:xfrm>
              <a:prstGeom prst="rect">
                <a:avLst/>
              </a:prstGeom>
              <a:blipFill rotWithShape="1">
                <a:blip r:embed="rId9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5756577"/>
              </p:ext>
            </p:extLst>
          </p:nvPr>
        </p:nvGraphicFramePr>
        <p:xfrm>
          <a:off x="4067944" y="3287120"/>
          <a:ext cx="1558815" cy="575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2" name="Equation" r:id="rId10" imgW="1054100" imgH="393700" progId="Equation.DSMT4">
                  <p:embed/>
                </p:oleObj>
              </mc:Choice>
              <mc:Fallback>
                <p:oleObj name="Equation" r:id="rId10" imgW="1054100" imgH="3937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287120"/>
                        <a:ext cx="1558815" cy="5757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104236"/>
              </p:ext>
            </p:extLst>
          </p:nvPr>
        </p:nvGraphicFramePr>
        <p:xfrm>
          <a:off x="6228184" y="2881065"/>
          <a:ext cx="1804780" cy="616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Equation" r:id="rId12" imgW="1143000" imgH="393700" progId="Equation.DSMT4">
                  <p:embed/>
                </p:oleObj>
              </mc:Choice>
              <mc:Fallback>
                <p:oleObj name="Equation" r:id="rId12" imgW="1143000" imgH="3937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2881065"/>
                        <a:ext cx="1804780" cy="6166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k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724042"/>
              </p:ext>
            </p:extLst>
          </p:nvPr>
        </p:nvGraphicFramePr>
        <p:xfrm>
          <a:off x="911925" y="4765162"/>
          <a:ext cx="3300035" cy="446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Equation" r:id="rId14" imgW="2882880" imgH="393480" progId="Equation.DSMT4">
                  <p:embed/>
                </p:oleObj>
              </mc:Choice>
              <mc:Fallback>
                <p:oleObj name="Equation" r:id="rId14" imgW="2882880" imgH="393480" progId="Equation.DSMT4">
                  <p:embed/>
                  <p:pic>
                    <p:nvPicPr>
                      <p:cNvPr id="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925" y="4765162"/>
                        <a:ext cx="3300035" cy="4467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5560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987824" y="26064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Masse-Leuchtkraft-Beziehung</a:t>
            </a:r>
            <a:endParaRPr lang="de-D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701824" y="1052736"/>
            <a:ext cx="4572000" cy="7294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540385" algn="l"/>
                <a:tab pos="900430" algn="l"/>
              </a:tabLst>
            </a:pPr>
            <a:r>
              <a:rPr lang="de-DE" dirty="0" smtClean="0">
                <a:effectLst/>
                <a:latin typeface="Times New Roman"/>
                <a:ea typeface="Times New Roman"/>
                <a:cs typeface="Times New Roman"/>
              </a:rPr>
              <a:t>Schätzen Sie nun grob ab, wie lange </a:t>
            </a:r>
            <a:r>
              <a:rPr lang="de-DE" dirty="0" err="1" smtClean="0">
                <a:effectLst/>
                <a:latin typeface="Times New Roman"/>
                <a:ea typeface="Times New Roman"/>
                <a:cs typeface="Times New Roman"/>
              </a:rPr>
              <a:t>Spica</a:t>
            </a:r>
            <a:r>
              <a:rPr lang="de-DE" dirty="0" smtClean="0">
                <a:effectLst/>
                <a:latin typeface="Times New Roman"/>
                <a:ea typeface="Times New Roman"/>
                <a:cs typeface="Times New Roman"/>
              </a:rPr>
              <a:t>, Regulus bzw. Wega auf der Hauptreihe bleiben.</a:t>
            </a:r>
            <a:endParaRPr lang="de-DE" sz="1600" dirty="0">
              <a:ea typeface="Times New Roman"/>
              <a:cs typeface="Times New Roman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583" y="1070993"/>
            <a:ext cx="3177133" cy="3770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7301803"/>
              </p:ext>
            </p:extLst>
          </p:nvPr>
        </p:nvGraphicFramePr>
        <p:xfrm>
          <a:off x="827585" y="2204864"/>
          <a:ext cx="4032448" cy="1018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Equation" r:id="rId4" imgW="2717800" imgH="685800" progId="Equation.DSMT4">
                  <p:embed/>
                </p:oleObj>
              </mc:Choice>
              <mc:Fallback>
                <p:oleObj name="Equation" r:id="rId4" imgW="2717800" imgH="685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5" y="2204864"/>
                        <a:ext cx="4032448" cy="10187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1885808"/>
              </p:ext>
            </p:extLst>
          </p:nvPr>
        </p:nvGraphicFramePr>
        <p:xfrm>
          <a:off x="755650" y="3429000"/>
          <a:ext cx="410845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Equation" r:id="rId6" imgW="2908080" imgH="711000" progId="Equation.DSMT4">
                  <p:embed/>
                </p:oleObj>
              </mc:Choice>
              <mc:Fallback>
                <p:oleObj name="Equation" r:id="rId6" imgW="2908080" imgH="711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3429000"/>
                        <a:ext cx="4108450" cy="1008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1903098"/>
              </p:ext>
            </p:extLst>
          </p:nvPr>
        </p:nvGraphicFramePr>
        <p:xfrm>
          <a:off x="892175" y="4581525"/>
          <a:ext cx="398145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Equation" r:id="rId8" imgW="2819160" imgH="711000" progId="Equation.DSMT4">
                  <p:embed/>
                </p:oleObj>
              </mc:Choice>
              <mc:Fallback>
                <p:oleObj name="Equation" r:id="rId8" imgW="2819160" imgH="711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175" y="4581525"/>
                        <a:ext cx="3981450" cy="1008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97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987824" y="26064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Masse-Leuchtkraft-Beziehung</a:t>
            </a:r>
            <a:endParaRPr lang="de-D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574852" y="928649"/>
            <a:ext cx="5472608" cy="83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540385" algn="l"/>
                <a:tab pos="900430" algn="l"/>
              </a:tabLst>
            </a:pPr>
            <a:r>
              <a:rPr lang="de-DE" sz="1400" dirty="0" smtClean="0">
                <a:effectLst/>
                <a:latin typeface="Times New Roman"/>
                <a:ea typeface="Times New Roman"/>
                <a:cs typeface="Times New Roman"/>
              </a:rPr>
              <a:t>Unsere Galaxis wird von so genannten Kugelsternhaufen begleitet.</a:t>
            </a:r>
            <a:br>
              <a:rPr lang="de-DE" sz="1400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de-DE" sz="1400" dirty="0" smtClean="0">
                <a:effectLst/>
                <a:latin typeface="Times New Roman"/>
                <a:ea typeface="Times New Roman"/>
                <a:cs typeface="Times New Roman"/>
              </a:rPr>
              <a:t>Das Bild zeigt  M80 im Skorpion.</a:t>
            </a:r>
            <a:br>
              <a:rPr lang="de-DE" sz="1400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de-DE" sz="1400" dirty="0" smtClean="0">
                <a:effectLst/>
                <a:latin typeface="Times New Roman"/>
                <a:ea typeface="Times New Roman"/>
                <a:cs typeface="Times New Roman"/>
              </a:rPr>
              <a:t>Kugelsternhaufen enthalten einige </a:t>
            </a:r>
            <a:r>
              <a:rPr lang="de-DE" sz="1400" dirty="0" smtClean="0">
                <a:latin typeface="Times New Roman"/>
                <a:ea typeface="Times New Roman"/>
                <a:cs typeface="Times New Roman"/>
              </a:rPr>
              <a:t>h</a:t>
            </a:r>
            <a:r>
              <a:rPr lang="de-DE" sz="1400" dirty="0" smtClean="0">
                <a:effectLst/>
                <a:latin typeface="Times New Roman"/>
                <a:ea typeface="Times New Roman"/>
                <a:cs typeface="Times New Roman"/>
              </a:rPr>
              <a:t>underttausende Sterne.</a:t>
            </a:r>
            <a:endParaRPr lang="de-DE" sz="1400" dirty="0">
              <a:ea typeface="Times New Roman"/>
              <a:cs typeface="Times New Roman"/>
            </a:endParaRPr>
          </a:p>
        </p:txBody>
      </p:sp>
      <p:pic>
        <p:nvPicPr>
          <p:cNvPr id="4104" name="Picture 8" descr="File:A Swarm of Ancient Stars - GPN-2000-00093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789693"/>
            <a:ext cx="1728192" cy="1812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hteck 10"/>
          <p:cNvSpPr/>
          <p:nvPr/>
        </p:nvSpPr>
        <p:spPr>
          <a:xfrm>
            <a:off x="625826" y="2060944"/>
            <a:ext cx="5602357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540385" algn="l"/>
                <a:tab pos="900430" algn="l"/>
              </a:tabLst>
            </a:pPr>
            <a:r>
              <a:rPr lang="de-DE" sz="1400" dirty="0" smtClean="0">
                <a:effectLst/>
                <a:latin typeface="Times New Roman"/>
                <a:ea typeface="Times New Roman"/>
                <a:cs typeface="Times New Roman"/>
              </a:rPr>
              <a:t>Trägt man nur die Sterne eines Kugelsternhaufens (M3) in das abgebildete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40385" algn="l"/>
                <a:tab pos="900430" algn="l"/>
              </a:tabLst>
            </a:pPr>
            <a:r>
              <a:rPr lang="de-DE" sz="1400" dirty="0" smtClean="0">
                <a:latin typeface="Times New Roman"/>
                <a:ea typeface="Times New Roman"/>
                <a:cs typeface="Times New Roman"/>
              </a:rPr>
              <a:t>„abgewandelte HRD“ ein und vergleicht es mit einem „richtigen“ HRD,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40385" algn="l"/>
                <a:tab pos="900430" algn="l"/>
              </a:tabLst>
            </a:pPr>
            <a:r>
              <a:rPr lang="de-DE" sz="1400" dirty="0" smtClean="0">
                <a:latin typeface="Times New Roman"/>
                <a:ea typeface="Times New Roman"/>
                <a:cs typeface="Times New Roman"/>
              </a:rPr>
              <a:t>so fallen bemerkenswerte Unterschiede auf.</a:t>
            </a:r>
            <a:br>
              <a:rPr lang="de-DE" sz="1400" dirty="0" smtClean="0">
                <a:latin typeface="Times New Roman"/>
                <a:ea typeface="Times New Roman"/>
                <a:cs typeface="Times New Roman"/>
              </a:rPr>
            </a:br>
            <a:r>
              <a:rPr lang="de-DE" sz="1400" dirty="0" smtClean="0">
                <a:latin typeface="Times New Roman"/>
                <a:ea typeface="Times New Roman"/>
                <a:cs typeface="Times New Roman"/>
              </a:rPr>
              <a:t>Können Sie die Unterschiede erklären?</a:t>
            </a:r>
            <a:endParaRPr lang="de-DE" sz="1400" dirty="0">
              <a:ea typeface="Times New Roman"/>
              <a:cs typeface="Times New Roman"/>
            </a:endParaRPr>
          </a:p>
        </p:txBody>
      </p:sp>
      <p:pic>
        <p:nvPicPr>
          <p:cNvPr id="4106" name="Picture 10" descr="File:M3 color magnitude diagram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5" y="3349817"/>
            <a:ext cx="3518786" cy="309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Grafik 13" descr="HR.jp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76056" y="2721836"/>
            <a:ext cx="3420380" cy="383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1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Bildschirmpräsentation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Larissa</vt:lpstr>
      <vt:lpstr>Equation</vt:lpstr>
      <vt:lpstr>MathType 6.0 Equation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GR</dc:creator>
  <cp:lastModifiedBy>GRasch</cp:lastModifiedBy>
  <cp:revision>14</cp:revision>
  <dcterms:created xsi:type="dcterms:W3CDTF">2013-03-21T19:16:28Z</dcterms:created>
  <dcterms:modified xsi:type="dcterms:W3CDTF">2014-03-08T17:16:35Z</dcterms:modified>
</cp:coreProperties>
</file>