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28" r:id="rId4"/>
    <p:sldId id="329" r:id="rId5"/>
    <p:sldId id="330" r:id="rId6"/>
    <p:sldId id="331" r:id="rId7"/>
    <p:sldId id="33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66FFFF"/>
    <a:srgbClr val="FF0000"/>
    <a:srgbClr val="009900"/>
    <a:srgbClr val="0000FF"/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F04D2-363E-4959-A1D2-9A9D993D4C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328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B5EAD-A635-4042-AAD2-8EBE4B6ABC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1E96F-5C81-4693-98B3-ADD321AD4C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4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32DF-8219-4D7B-8C40-26839F0EA2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89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208DB-096B-418D-BAEE-840AB11289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506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8F968-5BF6-412B-84F2-57EFF4A042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95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50C89-121D-485F-9DA3-8E0EB515CB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5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C9604-CF1B-44F7-8A74-A04E348DE66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63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FBF47-67C2-45FE-9387-C8DDC9CFB5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99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FFF2-32B8-4AB1-B340-97ADEBA4B7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11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5F5C-3CA9-430F-9403-249D68B111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64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785A2D2-7FEE-4AEC-B362-F4F4D37BB7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57312" y="1160626"/>
            <a:ext cx="6429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2400" b="1" dirty="0" smtClean="0"/>
              <a:t>Modellvorstellung vom Aufbau der Materie</a:t>
            </a:r>
            <a:endParaRPr lang="de-DE" altLang="de-DE" sz="2400" b="1" dirty="0"/>
          </a:p>
        </p:txBody>
      </p:sp>
      <p:sp>
        <p:nvSpPr>
          <p:cNvPr id="2" name="Textfeld 1"/>
          <p:cNvSpPr txBox="1">
            <a:spLocks noChangeArrowheads="1"/>
          </p:cNvSpPr>
          <p:nvPr/>
        </p:nvSpPr>
        <p:spPr bwMode="auto">
          <a:xfrm>
            <a:off x="971600" y="1772816"/>
            <a:ext cx="77052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400" dirty="0" smtClean="0"/>
              <a:t>Grundkenntnisse aus Natur &amp; Technik in Jahrgangsstufe 7</a:t>
            </a:r>
            <a:endParaRPr lang="de-DE" altLang="de-DE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pic>
        <p:nvPicPr>
          <p:cNvPr id="7" name="Bild 14" descr="C-at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51" y="2924944"/>
            <a:ext cx="1453515" cy="1642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80018" y="620688"/>
            <a:ext cx="7592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Jedes Material setzt sich aus kleinsten Teilchen zusammen,</a:t>
            </a:r>
          </a:p>
          <a:p>
            <a:r>
              <a:rPr lang="de-DE" dirty="0" smtClean="0"/>
              <a:t>den sogenannten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03682" y="2132856"/>
            <a:ext cx="46085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Jedes Atom besteht aus einem</a:t>
            </a:r>
          </a:p>
          <a:p>
            <a:r>
              <a:rPr lang="de-DE" dirty="0" smtClean="0"/>
              <a:t>und einer  </a:t>
            </a:r>
          </a:p>
          <a:p>
            <a:r>
              <a:rPr lang="de-DE" dirty="0" smtClean="0"/>
              <a:t>Der Atomkern besteht aus  geladenen </a:t>
            </a:r>
          </a:p>
          <a:p>
            <a:r>
              <a:rPr lang="de-DE" dirty="0" smtClean="0"/>
              <a:t>(und aus ungeladenen Neutronen).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Die Atomhülle wird von den  geladenen  </a:t>
            </a:r>
          </a:p>
          <a:p>
            <a:r>
              <a:rPr lang="de-DE" dirty="0" smtClean="0"/>
              <a:t>gebildet.</a:t>
            </a:r>
          </a:p>
        </p:txBody>
      </p:sp>
      <p:pic>
        <p:nvPicPr>
          <p:cNvPr id="15" name="Bild 14" descr="C-atom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754" y="1786890"/>
            <a:ext cx="1453515" cy="16421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/>
          <p:cNvSpPr txBox="1"/>
          <p:nvPr/>
        </p:nvSpPr>
        <p:spPr>
          <a:xfrm>
            <a:off x="6948264" y="3548628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Ein Kohlenstoffatom mit 6 Protonen (und </a:t>
            </a:r>
          </a:p>
          <a:p>
            <a:r>
              <a:rPr lang="de-DE" sz="1400" dirty="0" smtClean="0"/>
              <a:t>6 Neutronen) im Kern und 6 Elektronen in der Hülle.</a:t>
            </a:r>
            <a:endParaRPr lang="de-DE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4644008" y="215826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Atomkern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123728" y="249289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Atomhülle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95936" y="28529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positiv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2123728" y="3196570"/>
            <a:ext cx="1368152" cy="464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Protonen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305382" y="433398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negativ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948898" y="4711229"/>
            <a:ext cx="1542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Elektronen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771800" y="97025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Atomen </a:t>
            </a:r>
            <a:r>
              <a:rPr lang="de-DE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3" grpId="0"/>
      <p:bldP spid="14" grpId="0"/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7584" y="83671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Ein Atom ist nach außen hin neutral, da die Anzahl der negativ geladenen Elektronen genau der Anzahl der positiv geladenen Protonen entspricht.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899592" y="1772816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Zwei weitere Beispiele für Atome:</a:t>
            </a:r>
            <a:endParaRPr lang="de-DE" sz="2000" dirty="0"/>
          </a:p>
        </p:txBody>
      </p:sp>
      <p:pic>
        <p:nvPicPr>
          <p:cNvPr id="4" name="Bild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40" t="-6956" r="-6740" b="-6956"/>
          <a:stretch>
            <a:fillRect/>
          </a:stretch>
        </p:blipFill>
        <p:spPr bwMode="auto">
          <a:xfrm>
            <a:off x="941041" y="2255651"/>
            <a:ext cx="78486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06" t="-3459" r="-3506" b="-3459"/>
          <a:stretch>
            <a:fillRect/>
          </a:stretch>
        </p:blipFill>
        <p:spPr bwMode="auto">
          <a:xfrm>
            <a:off x="5883216" y="1679647"/>
            <a:ext cx="1426845" cy="14458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5"/>
          <p:cNvSpPr txBox="1"/>
          <p:nvPr/>
        </p:nvSpPr>
        <p:spPr>
          <a:xfrm>
            <a:off x="827584" y="3125542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Ein Wasserstoffatom hat ein Proton im Kern und ein Elektron in der Hülle.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4955127" y="3125542"/>
            <a:ext cx="3283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Ein Kupferatom hat im Kern 29 Protonen (und z.B. 35 Neutronen) und in der Hülle 29 Elektronen.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883368" y="4448981"/>
            <a:ext cx="2838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Zusatzinformation:</a:t>
            </a:r>
            <a:endParaRPr lang="de-DE" sz="20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911787" y="4873136"/>
            <a:ext cx="6756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Der Atomkern ist sehr viel schwerer als die Atomhülle.</a:t>
            </a:r>
          </a:p>
          <a:p>
            <a:r>
              <a:rPr lang="de-DE" sz="2000" dirty="0" smtClean="0"/>
              <a:t>Ein Proton ist etwa               - mal so schwer wie ein Elektron.</a:t>
            </a:r>
          </a:p>
          <a:p>
            <a:r>
              <a:rPr lang="de-DE" sz="2000" dirty="0" smtClean="0"/>
              <a:t>Protonen und Neutronen haben etwa </a:t>
            </a:r>
            <a:endParaRPr lang="de-DE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4795928" y="5467475"/>
            <a:ext cx="2174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gleiche Masse 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11" name="Textfeld 10"/>
          <p:cNvSpPr txBox="1"/>
          <p:nvPr/>
        </p:nvSpPr>
        <p:spPr>
          <a:xfrm>
            <a:off x="3131840" y="518091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2000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7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11560" y="1052736"/>
            <a:ext cx="78488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„Reibungselektrizität“</a:t>
            </a:r>
            <a:r>
              <a:rPr lang="de-DE" sz="600" b="1" dirty="0"/>
              <a:t/>
            </a:r>
            <a:br>
              <a:rPr lang="de-DE" sz="600" b="1" dirty="0"/>
            </a:br>
            <a:endParaRPr lang="de-DE" sz="2000" b="1" dirty="0" smtClean="0"/>
          </a:p>
          <a:p>
            <a:r>
              <a:rPr lang="de-DE" sz="2000" dirty="0" smtClean="0"/>
              <a:t>Reibt man einen Kunststoffstab mit einem Staubtuch, so „verlieren“ einige Atome des Staubtuches Elektronen. Der Stab lädt sich                  auf,</a:t>
            </a:r>
          </a:p>
          <a:p>
            <a:r>
              <a:rPr lang="de-DE" sz="2000" dirty="0" smtClean="0"/>
              <a:t>das Staubtuch dagegen                               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611560" y="3356992"/>
            <a:ext cx="48245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Ein</a:t>
            </a:r>
            <a:r>
              <a:rPr lang="de-DE" sz="2000" b="1" dirty="0" smtClean="0"/>
              <a:t> negativ geladener Körper </a:t>
            </a:r>
            <a:r>
              <a:rPr lang="de-DE" sz="2000" dirty="0" smtClean="0"/>
              <a:t>besitzt einen </a:t>
            </a:r>
            <a:endParaRPr lang="de-DE" sz="600" b="1" dirty="0" smtClean="0"/>
          </a:p>
          <a:p>
            <a:endParaRPr lang="de-DE" sz="600" b="1" dirty="0"/>
          </a:p>
          <a:p>
            <a:r>
              <a:rPr lang="de-DE" sz="2000" dirty="0" smtClean="0"/>
              <a:t>ein</a:t>
            </a:r>
            <a:r>
              <a:rPr lang="de-DE" sz="2000" b="1" dirty="0" smtClean="0"/>
              <a:t> positiv </a:t>
            </a:r>
            <a:r>
              <a:rPr lang="de-DE" sz="2000" b="1" dirty="0"/>
              <a:t>geladener Körper </a:t>
            </a:r>
            <a:r>
              <a:rPr lang="de-DE" sz="2000" dirty="0" smtClean="0"/>
              <a:t>dagegen </a:t>
            </a:r>
            <a:r>
              <a:rPr lang="de-DE" sz="2000" dirty="0"/>
              <a:t>einen </a:t>
            </a:r>
            <a:endParaRPr lang="de-DE" sz="600" b="1" dirty="0"/>
          </a:p>
          <a:p>
            <a:endParaRPr lang="de-DE" sz="2000" b="1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6305527" y="1940157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negativ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57509" y="228384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</a:rPr>
              <a:t>p</a:t>
            </a:r>
            <a:r>
              <a:rPr lang="de-DE" sz="2000" dirty="0" smtClean="0">
                <a:solidFill>
                  <a:srgbClr val="FF0000"/>
                </a:solidFill>
              </a:rPr>
              <a:t>ositiv </a:t>
            </a:r>
            <a:r>
              <a:rPr lang="de-DE" sz="2000" dirty="0" smtClean="0"/>
              <a:t>.</a:t>
            </a:r>
            <a:endParaRPr lang="de-DE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5364088" y="334392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Elektronenüberschuss </a:t>
            </a:r>
            <a:r>
              <a:rPr lang="de-DE" sz="2000" dirty="0" smtClean="0"/>
              <a:t>,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5364088" y="374403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Elektronenmangel </a:t>
            </a:r>
            <a:r>
              <a:rPr lang="de-D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095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75556" y="785337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Man ordnet und benennt die Atome nach Anzahl der Protonen im Kern. </a:t>
            </a:r>
            <a:endParaRPr lang="de-DE" sz="20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308321"/>
            <a:ext cx="8280920" cy="97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525833" y="2348881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In der Natur gibt es nur </a:t>
            </a:r>
            <a:r>
              <a:rPr lang="de-DE" sz="2000" b="1" dirty="0"/>
              <a:t>92 verschiedene Atomsorten (chem. Elemente).</a:t>
            </a:r>
          </a:p>
        </p:txBody>
      </p:sp>
      <p:sp>
        <p:nvSpPr>
          <p:cNvPr id="5" name="Rechteck 4"/>
          <p:cNvSpPr/>
          <p:nvPr/>
        </p:nvSpPr>
        <p:spPr>
          <a:xfrm>
            <a:off x="548516" y="2918429"/>
            <a:ext cx="76869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/>
              <a:t>Das schwerste Atom (Uran) hat im Kern  92  Protonen (und z.B. 146  Neutronen) und  92  Elektronen in der Hülle. Die Anzahl der Protonen im Atomkern legt damit </a:t>
            </a:r>
            <a:r>
              <a:rPr lang="de-DE" sz="1800" dirty="0" smtClean="0"/>
              <a:t>die Atomsorte </a:t>
            </a:r>
            <a:r>
              <a:rPr lang="de-DE" sz="1800" dirty="0"/>
              <a:t>(d.h. das chemische Element) eindeutig fest!  </a:t>
            </a:r>
            <a:endParaRPr lang="de-DE" sz="1800" dirty="0" smtClean="0"/>
          </a:p>
          <a:p>
            <a:r>
              <a:rPr lang="de-DE" sz="1800" dirty="0" smtClean="0"/>
              <a:t>(</a:t>
            </a:r>
            <a:r>
              <a:rPr lang="de-DE" sz="1800" dirty="0"/>
              <a:t>Ein Kohlenstoffatom hat z.B. immer 6 Protonen im Kern.)</a:t>
            </a:r>
          </a:p>
        </p:txBody>
      </p:sp>
      <p:sp>
        <p:nvSpPr>
          <p:cNvPr id="6" name="Rechteck 5"/>
          <p:cNvSpPr/>
          <p:nvPr/>
        </p:nvSpPr>
        <p:spPr>
          <a:xfrm>
            <a:off x="575556" y="4365104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/>
              <a:t>Die Anzahl der Neutronen einer Atomsorte kann dagegen etwas variieren.</a:t>
            </a:r>
          </a:p>
          <a:p>
            <a:r>
              <a:rPr lang="de-DE" sz="1800" dirty="0"/>
              <a:t>Kohlenstoffatomkerne mit immer genau 6 Protonen im Kern können z.B.  </a:t>
            </a:r>
          </a:p>
          <a:p>
            <a:r>
              <a:rPr lang="de-DE" sz="1800" dirty="0"/>
              <a:t>6 Neutronen (C12)  oder  7 Neutronen (C13)  oder auch  8 Neutronen (C14)  enthalten.</a:t>
            </a:r>
          </a:p>
          <a:p>
            <a:r>
              <a:rPr lang="de-DE" sz="1800" dirty="0"/>
              <a:t>Man sagt: vom Kohlenstoffatom gibt es drei </a:t>
            </a:r>
            <a:r>
              <a:rPr lang="de-DE" sz="1800" b="1" dirty="0"/>
              <a:t>Isotope</a:t>
            </a:r>
            <a:r>
              <a:rPr lang="de-DE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567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496000" y="1197237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Atome können sich zu                          </a:t>
            </a:r>
            <a:r>
              <a:rPr lang="de-DE" sz="2000" dirty="0" smtClean="0"/>
              <a:t>  verbinden </a:t>
            </a:r>
            <a:r>
              <a:rPr lang="de-DE" sz="2000" dirty="0"/>
              <a:t>und erzeugen so die riesige Vielfalt an </a:t>
            </a:r>
            <a:r>
              <a:rPr lang="de-DE" sz="2000" dirty="0" smtClean="0"/>
              <a:t>unterschiedlichen </a:t>
            </a:r>
            <a:r>
              <a:rPr lang="de-DE" sz="2000" dirty="0"/>
              <a:t>Stoffen in unserer Welt. </a:t>
            </a:r>
            <a:endParaRPr lang="de-DE" sz="2000" dirty="0" smtClean="0"/>
          </a:p>
          <a:p>
            <a:r>
              <a:rPr lang="de-DE" sz="2000" dirty="0" smtClean="0"/>
              <a:t>(</a:t>
            </a:r>
            <a:r>
              <a:rPr lang="de-DE" sz="2000" dirty="0"/>
              <a:t>Damit beschäftigt sich die Chemie!)</a:t>
            </a:r>
          </a:p>
        </p:txBody>
      </p:sp>
      <p:sp>
        <p:nvSpPr>
          <p:cNvPr id="3" name="Rechteck 2"/>
          <p:cNvSpPr/>
          <p:nvPr/>
        </p:nvSpPr>
        <p:spPr>
          <a:xfrm>
            <a:off x="529464" y="2437681"/>
            <a:ext cx="24901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Beispiele:</a:t>
            </a:r>
          </a:p>
          <a:p>
            <a:r>
              <a:rPr lang="de-DE" sz="2000" dirty="0" smtClean="0"/>
              <a:t>Wassermolekül (H</a:t>
            </a:r>
            <a:r>
              <a:rPr lang="de-DE" sz="2000" baseline="-25000" dirty="0" smtClean="0"/>
              <a:t>2</a:t>
            </a:r>
            <a:r>
              <a:rPr lang="de-DE" sz="2000" dirty="0" smtClean="0"/>
              <a:t>O)  </a:t>
            </a:r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6084168" y="2745457"/>
            <a:ext cx="21579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000" dirty="0">
                <a:solidFill>
                  <a:srgbClr val="000000"/>
                </a:solidFill>
              </a:rPr>
              <a:t>Alkohol (C</a:t>
            </a:r>
            <a:r>
              <a:rPr lang="de-DE" sz="2000" baseline="-25000" dirty="0">
                <a:solidFill>
                  <a:srgbClr val="000000"/>
                </a:solidFill>
              </a:rPr>
              <a:t>2</a:t>
            </a:r>
            <a:r>
              <a:rPr lang="de-DE" sz="2000" dirty="0">
                <a:solidFill>
                  <a:srgbClr val="000000"/>
                </a:solidFill>
              </a:rPr>
              <a:t>H</a:t>
            </a:r>
            <a:r>
              <a:rPr lang="de-DE" sz="2000" baseline="-25000" dirty="0">
                <a:solidFill>
                  <a:srgbClr val="000000"/>
                </a:solidFill>
              </a:rPr>
              <a:t>5</a:t>
            </a:r>
            <a:r>
              <a:rPr lang="de-DE" sz="2000" dirty="0">
                <a:solidFill>
                  <a:srgbClr val="000000"/>
                </a:solidFill>
              </a:rPr>
              <a:t>OH)</a:t>
            </a:r>
            <a:endParaRPr lang="de-DE" sz="2000" dirty="0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353271" y="2780928"/>
            <a:ext cx="2437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</a:rPr>
              <a:t>Kohlendioxid (CO</a:t>
            </a:r>
            <a:r>
              <a:rPr lang="de-DE" sz="2000" baseline="-25000" dirty="0">
                <a:solidFill>
                  <a:srgbClr val="000000"/>
                </a:solidFill>
              </a:rPr>
              <a:t>2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896725"/>
            <a:ext cx="594311" cy="461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224" y="3669763"/>
            <a:ext cx="1255095" cy="838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827582" y="3297090"/>
            <a:ext cx="15472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Darstellung im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529464" y="4653136"/>
            <a:ext cx="104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Kalotten-</a:t>
            </a:r>
          </a:p>
          <a:p>
            <a:r>
              <a:rPr lang="de-DE" sz="1600" dirty="0" err="1" smtClean="0"/>
              <a:t>modell</a:t>
            </a:r>
            <a:endParaRPr lang="de-DE" sz="1600" dirty="0"/>
          </a:p>
        </p:txBody>
      </p:sp>
      <p:sp>
        <p:nvSpPr>
          <p:cNvPr id="12" name="Textfeld 11"/>
          <p:cNvSpPr txBox="1"/>
          <p:nvPr/>
        </p:nvSpPr>
        <p:spPr>
          <a:xfrm>
            <a:off x="1755965" y="4641034"/>
            <a:ext cx="10499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Stäbchen-</a:t>
            </a:r>
          </a:p>
          <a:p>
            <a:r>
              <a:rPr lang="de-DE" sz="1600" dirty="0" err="1" smtClean="0"/>
              <a:t>modell</a:t>
            </a:r>
            <a:endParaRPr lang="de-DE" sz="16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918" y="3635644"/>
            <a:ext cx="1332147" cy="11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45" y="3354053"/>
            <a:ext cx="1910390" cy="154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3149842" y="1197237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rgbClr val="FF0000"/>
                </a:solidFill>
              </a:rPr>
              <a:t>Molekülen</a:t>
            </a:r>
            <a:endParaRPr lang="de-DE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88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1" grpId="0"/>
      <p:bldP spid="1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54522" y="762799"/>
            <a:ext cx="7686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/>
              <a:t>Manche Atomsorten geben gerne eines ihrer Elektronen ab (z.B. Natrium).</a:t>
            </a:r>
          </a:p>
          <a:p>
            <a:r>
              <a:rPr lang="de-DE" sz="1800" dirty="0" smtClean="0"/>
              <a:t>Zurück bleibt dann ein Atom, das nicht mehr elektrisch neutral sondern</a:t>
            </a:r>
          </a:p>
          <a:p>
            <a:r>
              <a:rPr lang="de-DE" sz="1800" dirty="0" smtClean="0"/>
              <a:t>geladen ist und nun           genannt wird.</a:t>
            </a:r>
            <a:endParaRPr lang="de-DE" sz="1800" dirty="0"/>
          </a:p>
        </p:txBody>
      </p:sp>
      <p:sp>
        <p:nvSpPr>
          <p:cNvPr id="3" name="Rechteck 2"/>
          <p:cNvSpPr/>
          <p:nvPr/>
        </p:nvSpPr>
        <p:spPr>
          <a:xfrm>
            <a:off x="554522" y="1844824"/>
            <a:ext cx="6271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/>
              <a:t>Andere Atomsorten nehmen gerne ein Elektron auf (z.B. Chlor).</a:t>
            </a:r>
          </a:p>
          <a:p>
            <a:r>
              <a:rPr lang="de-DE" sz="1800" dirty="0" smtClean="0"/>
              <a:t>Dabei entsteht ein                geladenes Chlor-Ion.</a:t>
            </a:r>
            <a:endParaRPr lang="de-DE" sz="1800" dirty="0"/>
          </a:p>
        </p:txBody>
      </p:sp>
      <p:sp>
        <p:nvSpPr>
          <p:cNvPr id="4" name="Rechteck 3"/>
          <p:cNvSpPr/>
          <p:nvPr/>
        </p:nvSpPr>
        <p:spPr>
          <a:xfrm>
            <a:off x="7168389" y="1039798"/>
            <a:ext cx="830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</a:rPr>
              <a:t>positiv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473700" y="1316797"/>
            <a:ext cx="54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</a:rPr>
              <a:t>Ion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367716" y="2121099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>
                <a:solidFill>
                  <a:srgbClr val="FF0000"/>
                </a:solidFill>
              </a:rPr>
              <a:t>negativ</a:t>
            </a:r>
            <a:endParaRPr lang="de-DE" sz="1800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581472" y="2831233"/>
            <a:ext cx="792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 smtClean="0"/>
              <a:t>Da sich die negativ und positiv geladenen Ionen wechselseitig anziehen, ordnen sie sich ganz regelmäßig in so genannten „Raumgittern“ an. </a:t>
            </a:r>
            <a:endParaRPr lang="de-DE" sz="1800" dirty="0"/>
          </a:p>
        </p:txBody>
      </p:sp>
      <p:sp>
        <p:nvSpPr>
          <p:cNvPr id="6" name="Rechteck 5"/>
          <p:cNvSpPr/>
          <p:nvPr/>
        </p:nvSpPr>
        <p:spPr>
          <a:xfrm>
            <a:off x="581472" y="3511263"/>
            <a:ext cx="78593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rgbClr val="000000"/>
                </a:solidFill>
              </a:rPr>
              <a:t>Ein Beispiel dafür ist </a:t>
            </a:r>
            <a:r>
              <a:rPr lang="de-DE" sz="1800" dirty="0" smtClean="0">
                <a:solidFill>
                  <a:srgbClr val="000000"/>
                </a:solidFill>
              </a:rPr>
              <a:t>unser Speisesalz, das in der Chemie als </a:t>
            </a:r>
          </a:p>
          <a:p>
            <a:r>
              <a:rPr lang="de-DE" sz="1800" dirty="0" smtClean="0">
                <a:solidFill>
                  <a:srgbClr val="000000"/>
                </a:solidFill>
              </a:rPr>
              <a:t>Natriumchlorid  (NaCl oder  Na</a:t>
            </a:r>
            <a:r>
              <a:rPr lang="de-DE" sz="1800" baseline="30000" dirty="0" smtClean="0">
                <a:solidFill>
                  <a:srgbClr val="000000"/>
                </a:solidFill>
              </a:rPr>
              <a:t>+</a:t>
            </a:r>
            <a:r>
              <a:rPr lang="de-DE" sz="1800" dirty="0" smtClean="0">
                <a:solidFill>
                  <a:srgbClr val="000000"/>
                </a:solidFill>
              </a:rPr>
              <a:t> Cl</a:t>
            </a:r>
            <a:r>
              <a:rPr lang="de-DE" sz="1800" baseline="30000" dirty="0" smtClean="0">
                <a:solidFill>
                  <a:srgbClr val="000000"/>
                </a:solidFill>
              </a:rPr>
              <a:t>-</a:t>
            </a:r>
            <a:r>
              <a:rPr lang="de-DE" sz="1800" dirty="0" smtClean="0">
                <a:solidFill>
                  <a:srgbClr val="000000"/>
                </a:solidFill>
              </a:rPr>
              <a:t>)  bekannt ist.</a:t>
            </a:r>
            <a:endParaRPr lang="de-DE" baseline="30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22198"/>
            <a:ext cx="17181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297" y="4290680"/>
            <a:ext cx="1761331" cy="149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483" y="4261480"/>
            <a:ext cx="1659432" cy="1458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655048" y="6081627"/>
            <a:ext cx="748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Die äußere Form eines Kristalls gibt Hinweise auf die atomare Kristallstruktur.</a:t>
            </a:r>
            <a:endParaRPr lang="de-DE" sz="1800" dirty="0"/>
          </a:p>
        </p:txBody>
      </p:sp>
      <p:sp>
        <p:nvSpPr>
          <p:cNvPr id="15" name="Textfeld 14"/>
          <p:cNvSpPr txBox="1"/>
          <p:nvPr/>
        </p:nvSpPr>
        <p:spPr>
          <a:xfrm>
            <a:off x="2957600" y="4540275"/>
            <a:ext cx="14654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Zwei </a:t>
            </a:r>
            <a:br>
              <a:rPr lang="de-DE" sz="1400" dirty="0" smtClean="0"/>
            </a:br>
            <a:r>
              <a:rPr lang="de-DE" sz="1400" dirty="0" smtClean="0"/>
              <a:t>Darstellungen </a:t>
            </a:r>
            <a:br>
              <a:rPr lang="de-DE" sz="1400" dirty="0" smtClean="0"/>
            </a:br>
            <a:r>
              <a:rPr lang="de-DE" sz="1400" dirty="0" smtClean="0"/>
              <a:t>von NaCl </a:t>
            </a:r>
          </a:p>
          <a:p>
            <a:r>
              <a:rPr lang="de-DE" sz="1400" dirty="0" smtClean="0"/>
              <a:t>(Stein- oder Kochsalz)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02662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9" grpId="0"/>
      <p:bldP spid="6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Bildschirmpräsentation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Rasch</dc:creator>
  <cp:lastModifiedBy>GRasch</cp:lastModifiedBy>
  <cp:revision>126</cp:revision>
  <dcterms:created xsi:type="dcterms:W3CDTF">2008-04-16T19:44:28Z</dcterms:created>
  <dcterms:modified xsi:type="dcterms:W3CDTF">2017-01-11T21:51:34Z</dcterms:modified>
</cp:coreProperties>
</file>