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5" r:id="rId3"/>
    <p:sldId id="328" r:id="rId4"/>
    <p:sldId id="329" r:id="rId5"/>
    <p:sldId id="330" r:id="rId6"/>
    <p:sldId id="331" r:id="rId7"/>
    <p:sldId id="332" r:id="rId8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33CC"/>
    <a:srgbClr val="66FFFF"/>
    <a:srgbClr val="FF0000"/>
    <a:srgbClr val="009900"/>
    <a:srgbClr val="0000FF"/>
    <a:srgbClr val="33CC3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06" d="100"/>
          <a:sy n="106" d="100"/>
        </p:scale>
        <p:origin x="-17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F04D2-363E-4959-A1D2-9A9D993D4C2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328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B5EAD-A635-4042-AAD2-8EBE4B6ABCB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22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1E96F-5C81-4693-98B3-ADD321AD4C2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8449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B32DF-8219-4D7B-8C40-26839F0EA2E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2894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208DB-096B-418D-BAEE-840AB11289B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8506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88F968-5BF6-412B-84F2-57EFF4A042F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3955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A50C89-121D-485F-9DA3-8E0EB515CB9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3561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CC9604-CF1B-44F7-8A74-A04E348DE66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7633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4FBF47-67C2-45FE-9387-C8DDC9CFB51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6999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DFFF2-32B8-4AB1-B340-97ADEBA4B74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1111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75F5C-3CA9-430F-9403-249D68B1112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664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C785A2D2-7FEE-4AEC-B362-F4F4D37BB7D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1357312" y="1160626"/>
            <a:ext cx="64293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de-DE" altLang="de-DE" sz="2400" b="1" dirty="0" smtClean="0"/>
              <a:t>Modellvorstellung vom Aufbau der Materie</a:t>
            </a:r>
            <a:endParaRPr lang="de-DE" altLang="de-DE" sz="2400" b="1" dirty="0"/>
          </a:p>
        </p:txBody>
      </p:sp>
      <p:sp>
        <p:nvSpPr>
          <p:cNvPr id="2" name="Textfeld 1"/>
          <p:cNvSpPr txBox="1">
            <a:spLocks noChangeArrowheads="1"/>
          </p:cNvSpPr>
          <p:nvPr/>
        </p:nvSpPr>
        <p:spPr bwMode="auto">
          <a:xfrm>
            <a:off x="971600" y="1772816"/>
            <a:ext cx="770522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Grundkenntnisse aus Natur &amp; Technik in Jahrgangsstufe 7</a:t>
            </a:r>
            <a:endParaRPr lang="de-DE" altLang="de-DE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dirty="0"/>
          </a:p>
        </p:txBody>
      </p:sp>
      <p:pic>
        <p:nvPicPr>
          <p:cNvPr id="7" name="Bild 14" descr="C-atom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951" y="2924944"/>
            <a:ext cx="1453515" cy="16421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80018" y="620688"/>
            <a:ext cx="75923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Jedes Material setzt sich aus kleinsten Teilchen zusammen,</a:t>
            </a:r>
          </a:p>
          <a:p>
            <a:r>
              <a:rPr lang="de-DE" dirty="0" smtClean="0"/>
              <a:t>den sogenannten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603682" y="2132856"/>
            <a:ext cx="46085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Jedes Atom besteht aus einem</a:t>
            </a:r>
          </a:p>
          <a:p>
            <a:r>
              <a:rPr lang="de-DE" dirty="0" smtClean="0"/>
              <a:t>und einer  </a:t>
            </a:r>
          </a:p>
          <a:p>
            <a:r>
              <a:rPr lang="de-DE" dirty="0" smtClean="0"/>
              <a:t>Der Atomkern besteht aus  geladenen </a:t>
            </a:r>
          </a:p>
          <a:p>
            <a:r>
              <a:rPr lang="de-DE" dirty="0" smtClean="0"/>
              <a:t>(und aus ungeladenen Neutronen).</a:t>
            </a:r>
          </a:p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Die Atomhülle wird von den  geladenen  </a:t>
            </a:r>
          </a:p>
          <a:p>
            <a:r>
              <a:rPr lang="de-DE" dirty="0" smtClean="0"/>
              <a:t>gebildet.</a:t>
            </a:r>
          </a:p>
        </p:txBody>
      </p:sp>
      <p:pic>
        <p:nvPicPr>
          <p:cNvPr id="15" name="Bild 14" descr="C-atom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3754" y="1786890"/>
            <a:ext cx="1453515" cy="164211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feld 7"/>
          <p:cNvSpPr txBox="1"/>
          <p:nvPr/>
        </p:nvSpPr>
        <p:spPr>
          <a:xfrm>
            <a:off x="6948264" y="3548628"/>
            <a:ext cx="187220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Ein Kohlenstoffatom mit 6 Protonen (und </a:t>
            </a:r>
          </a:p>
          <a:p>
            <a:r>
              <a:rPr lang="de-DE" sz="1400" dirty="0" smtClean="0"/>
              <a:t>6 Neutronen) im Kern und 6 Elektronen in der Hülle.</a:t>
            </a:r>
            <a:endParaRPr lang="de-DE" sz="1400" dirty="0"/>
          </a:p>
        </p:txBody>
      </p:sp>
      <p:sp>
        <p:nvSpPr>
          <p:cNvPr id="9" name="Textfeld 8"/>
          <p:cNvSpPr txBox="1"/>
          <p:nvPr/>
        </p:nvSpPr>
        <p:spPr>
          <a:xfrm>
            <a:off x="4644008" y="2158262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Atomkern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2123728" y="2492896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Atomhülle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3995936" y="2852936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positiv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2123728" y="3196570"/>
            <a:ext cx="1368152" cy="464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Protonen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4305382" y="4333982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negativ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1948898" y="4711229"/>
            <a:ext cx="1542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Elektronen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2771800" y="97025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Atomen </a:t>
            </a:r>
            <a:r>
              <a:rPr lang="de-DE" dirty="0" smtClean="0"/>
              <a:t>.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3" grpId="0"/>
      <p:bldP spid="14" grpId="0"/>
      <p:bldP spid="22" grpId="0"/>
      <p:bldP spid="24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827584" y="836712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Ein Atom ist nach außen hin neutral, da die Anzahl der negativ geladenen Elektronen genau der Anzahl der positiv geladenen Protonen entspricht.</a:t>
            </a:r>
            <a:endParaRPr lang="de-DE" sz="2000" dirty="0"/>
          </a:p>
        </p:txBody>
      </p:sp>
      <p:sp>
        <p:nvSpPr>
          <p:cNvPr id="3" name="Textfeld 2"/>
          <p:cNvSpPr txBox="1"/>
          <p:nvPr/>
        </p:nvSpPr>
        <p:spPr>
          <a:xfrm>
            <a:off x="899592" y="1772816"/>
            <a:ext cx="7272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Zwei weitere Beispiele für Atome:</a:t>
            </a:r>
            <a:endParaRPr lang="de-DE" sz="2000" dirty="0"/>
          </a:p>
        </p:txBody>
      </p:sp>
      <p:pic>
        <p:nvPicPr>
          <p:cNvPr id="4" name="Bild 1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740" t="-6956" r="-6740" b="-6956"/>
          <a:stretch>
            <a:fillRect/>
          </a:stretch>
        </p:blipFill>
        <p:spPr bwMode="auto">
          <a:xfrm>
            <a:off x="941041" y="2255651"/>
            <a:ext cx="78486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Bild 1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06" t="-3459" r="-3506" b="-3459"/>
          <a:stretch>
            <a:fillRect/>
          </a:stretch>
        </p:blipFill>
        <p:spPr bwMode="auto">
          <a:xfrm>
            <a:off x="5883216" y="1679647"/>
            <a:ext cx="1426845" cy="144589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feld 5"/>
          <p:cNvSpPr txBox="1"/>
          <p:nvPr/>
        </p:nvSpPr>
        <p:spPr>
          <a:xfrm>
            <a:off x="827584" y="3125542"/>
            <a:ext cx="30963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Ein Wasserstoffatom hat ein Proton im Kern und ein Elektron in der Hülle.</a:t>
            </a:r>
            <a:endParaRPr lang="de-DE" sz="2000" dirty="0"/>
          </a:p>
        </p:txBody>
      </p:sp>
      <p:sp>
        <p:nvSpPr>
          <p:cNvPr id="7" name="Textfeld 6"/>
          <p:cNvSpPr txBox="1"/>
          <p:nvPr/>
        </p:nvSpPr>
        <p:spPr>
          <a:xfrm>
            <a:off x="4955127" y="3125542"/>
            <a:ext cx="32830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Ein Kupferatom hat im Kern 29 Protonen (und z.B. 35 Neutronen) und in der Hülle 29 Elektronen.</a:t>
            </a:r>
            <a:endParaRPr lang="de-DE" sz="2000" dirty="0"/>
          </a:p>
        </p:txBody>
      </p:sp>
      <p:sp>
        <p:nvSpPr>
          <p:cNvPr id="8" name="Textfeld 7"/>
          <p:cNvSpPr txBox="1"/>
          <p:nvPr/>
        </p:nvSpPr>
        <p:spPr>
          <a:xfrm>
            <a:off x="883368" y="4448981"/>
            <a:ext cx="28388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/>
              <a:t>Zusatzinformation:</a:t>
            </a:r>
            <a:endParaRPr lang="de-DE" sz="2000" b="1" dirty="0"/>
          </a:p>
        </p:txBody>
      </p:sp>
      <p:sp>
        <p:nvSpPr>
          <p:cNvPr id="9" name="Textfeld 8"/>
          <p:cNvSpPr txBox="1"/>
          <p:nvPr/>
        </p:nvSpPr>
        <p:spPr>
          <a:xfrm>
            <a:off x="911787" y="4873136"/>
            <a:ext cx="67565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Der Atomkern ist sehr viel schwerer als die Atomhülle.</a:t>
            </a:r>
          </a:p>
          <a:p>
            <a:r>
              <a:rPr lang="de-DE" sz="2000" dirty="0" smtClean="0"/>
              <a:t>Ein Proton ist etwa               - mal so schwer wie ein Elektron.</a:t>
            </a:r>
          </a:p>
          <a:p>
            <a:r>
              <a:rPr lang="de-DE" sz="2000" dirty="0" smtClean="0"/>
              <a:t>Protonen und Neutronen haben etwa </a:t>
            </a:r>
            <a:endParaRPr lang="de-DE" sz="2000" dirty="0"/>
          </a:p>
        </p:txBody>
      </p:sp>
      <p:sp>
        <p:nvSpPr>
          <p:cNvPr id="10" name="Textfeld 9"/>
          <p:cNvSpPr txBox="1"/>
          <p:nvPr/>
        </p:nvSpPr>
        <p:spPr>
          <a:xfrm>
            <a:off x="4795928" y="5467475"/>
            <a:ext cx="21745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rgbClr val="FF0000"/>
                </a:solidFill>
              </a:rPr>
              <a:t>gleiche Masse </a:t>
            </a:r>
            <a:r>
              <a:rPr lang="de-DE" sz="2000" dirty="0" smtClean="0"/>
              <a:t>.</a:t>
            </a:r>
            <a:endParaRPr lang="de-DE" sz="2000" dirty="0"/>
          </a:p>
        </p:txBody>
      </p:sp>
      <p:sp>
        <p:nvSpPr>
          <p:cNvPr id="11" name="Textfeld 10"/>
          <p:cNvSpPr txBox="1"/>
          <p:nvPr/>
        </p:nvSpPr>
        <p:spPr>
          <a:xfrm>
            <a:off x="3131840" y="5180912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rgbClr val="FF0000"/>
                </a:solidFill>
              </a:rPr>
              <a:t>2000</a:t>
            </a:r>
            <a:endParaRPr lang="de-DE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573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611560" y="1052736"/>
            <a:ext cx="784887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/>
              <a:t>„Reibungselektrizität“</a:t>
            </a:r>
            <a:r>
              <a:rPr lang="de-DE" sz="600" b="1" dirty="0"/>
              <a:t/>
            </a:r>
            <a:br>
              <a:rPr lang="de-DE" sz="600" b="1" dirty="0"/>
            </a:br>
            <a:endParaRPr lang="de-DE" sz="2000" b="1" dirty="0" smtClean="0"/>
          </a:p>
          <a:p>
            <a:r>
              <a:rPr lang="de-DE" sz="2000" dirty="0" smtClean="0"/>
              <a:t>Reibt man einen Kunststoffstab mit einem Staubtuch, so „verlieren“ einige Atome des Staubtuches Elektronen. Der Stab lädt sich                  auf,</a:t>
            </a:r>
          </a:p>
          <a:p>
            <a:r>
              <a:rPr lang="de-DE" sz="2000" dirty="0" smtClean="0"/>
              <a:t>das Staubtuch dagegen                               </a:t>
            </a:r>
            <a:endParaRPr lang="de-DE" sz="2000" dirty="0"/>
          </a:p>
        </p:txBody>
      </p:sp>
      <p:sp>
        <p:nvSpPr>
          <p:cNvPr id="3" name="Textfeld 2"/>
          <p:cNvSpPr txBox="1"/>
          <p:nvPr/>
        </p:nvSpPr>
        <p:spPr>
          <a:xfrm>
            <a:off x="611560" y="3356992"/>
            <a:ext cx="48245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Ein</a:t>
            </a:r>
            <a:r>
              <a:rPr lang="de-DE" sz="2000" b="1" dirty="0" smtClean="0"/>
              <a:t> negativ geladener Körper </a:t>
            </a:r>
            <a:r>
              <a:rPr lang="de-DE" sz="2000" dirty="0" smtClean="0"/>
              <a:t>besitzt einen </a:t>
            </a:r>
            <a:endParaRPr lang="de-DE" sz="600" b="1" dirty="0" smtClean="0"/>
          </a:p>
          <a:p>
            <a:endParaRPr lang="de-DE" sz="600" b="1" dirty="0"/>
          </a:p>
          <a:p>
            <a:r>
              <a:rPr lang="de-DE" sz="2000" dirty="0" smtClean="0"/>
              <a:t>ein</a:t>
            </a:r>
            <a:r>
              <a:rPr lang="de-DE" sz="2000" b="1" dirty="0" smtClean="0"/>
              <a:t> positiv </a:t>
            </a:r>
            <a:r>
              <a:rPr lang="de-DE" sz="2000" b="1" dirty="0"/>
              <a:t>geladener Körper </a:t>
            </a:r>
            <a:r>
              <a:rPr lang="de-DE" sz="2000" dirty="0" smtClean="0"/>
              <a:t>dagegen </a:t>
            </a:r>
            <a:r>
              <a:rPr lang="de-DE" sz="2000" dirty="0"/>
              <a:t>einen </a:t>
            </a:r>
            <a:endParaRPr lang="de-DE" sz="600" b="1" dirty="0"/>
          </a:p>
          <a:p>
            <a:endParaRPr lang="de-DE" sz="2000" b="1" dirty="0" smtClean="0"/>
          </a:p>
        </p:txBody>
      </p:sp>
      <p:sp>
        <p:nvSpPr>
          <p:cNvPr id="4" name="Textfeld 3"/>
          <p:cNvSpPr txBox="1"/>
          <p:nvPr/>
        </p:nvSpPr>
        <p:spPr>
          <a:xfrm>
            <a:off x="6305527" y="1940157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rgbClr val="FF0000"/>
                </a:solidFill>
              </a:rPr>
              <a:t>negativ</a:t>
            </a:r>
            <a:endParaRPr lang="de-DE" sz="2000" dirty="0">
              <a:solidFill>
                <a:srgbClr val="FF0000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3057509" y="2283842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rgbClr val="FF0000"/>
                </a:solidFill>
              </a:rPr>
              <a:t>p</a:t>
            </a:r>
            <a:r>
              <a:rPr lang="de-DE" sz="2000" dirty="0" smtClean="0">
                <a:solidFill>
                  <a:srgbClr val="FF0000"/>
                </a:solidFill>
              </a:rPr>
              <a:t>ositiv </a:t>
            </a:r>
            <a:r>
              <a:rPr lang="de-DE" sz="2000" dirty="0" smtClean="0"/>
              <a:t>.</a:t>
            </a:r>
            <a:endParaRPr lang="de-DE" sz="2000" dirty="0"/>
          </a:p>
        </p:txBody>
      </p:sp>
      <p:sp>
        <p:nvSpPr>
          <p:cNvPr id="6" name="Textfeld 5"/>
          <p:cNvSpPr txBox="1"/>
          <p:nvPr/>
        </p:nvSpPr>
        <p:spPr>
          <a:xfrm>
            <a:off x="5364088" y="3343928"/>
            <a:ext cx="2880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rgbClr val="FF0000"/>
                </a:solidFill>
              </a:rPr>
              <a:t>Elektronenüberschuss </a:t>
            </a:r>
            <a:r>
              <a:rPr lang="de-DE" sz="2000" dirty="0" smtClean="0"/>
              <a:t>,</a:t>
            </a:r>
            <a:endParaRPr lang="de-DE" sz="2000" dirty="0"/>
          </a:p>
        </p:txBody>
      </p:sp>
      <p:sp>
        <p:nvSpPr>
          <p:cNvPr id="7" name="Textfeld 6"/>
          <p:cNvSpPr txBox="1"/>
          <p:nvPr/>
        </p:nvSpPr>
        <p:spPr>
          <a:xfrm>
            <a:off x="5364088" y="3744038"/>
            <a:ext cx="2880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rgbClr val="FF0000"/>
                </a:solidFill>
              </a:rPr>
              <a:t>Elektronenmangel </a:t>
            </a:r>
            <a:r>
              <a:rPr lang="de-DE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90954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75556" y="785337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Man ordnet und benennt die Atome nach Anzahl der Protonen im Kern. </a:t>
            </a:r>
            <a:endParaRPr lang="de-DE" sz="2000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548" y="1308321"/>
            <a:ext cx="8280920" cy="975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hteck 3"/>
          <p:cNvSpPr/>
          <p:nvPr/>
        </p:nvSpPr>
        <p:spPr>
          <a:xfrm>
            <a:off x="525833" y="2348881"/>
            <a:ext cx="79208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dirty="0"/>
              <a:t>In der Natur gibt es nur </a:t>
            </a:r>
            <a:r>
              <a:rPr lang="de-DE" sz="2000" b="1" dirty="0"/>
              <a:t>92 verschiedene Atomsorten (chem. Elemente).</a:t>
            </a:r>
          </a:p>
        </p:txBody>
      </p:sp>
      <p:sp>
        <p:nvSpPr>
          <p:cNvPr id="5" name="Rechteck 4"/>
          <p:cNvSpPr/>
          <p:nvPr/>
        </p:nvSpPr>
        <p:spPr>
          <a:xfrm>
            <a:off x="548516" y="2918429"/>
            <a:ext cx="768692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800" dirty="0"/>
              <a:t>Das schwerste Atom (Uran) hat im Kern  92  Protonen (und z.B. 146  Neutronen) und  92  Elektronen in der Hülle. Die Anzahl der Protonen im Atomkern legt damit </a:t>
            </a:r>
            <a:r>
              <a:rPr lang="de-DE" sz="1800" dirty="0" smtClean="0"/>
              <a:t>die Atomsorte </a:t>
            </a:r>
            <a:r>
              <a:rPr lang="de-DE" sz="1800" dirty="0"/>
              <a:t>(d.h. das chemische Element) eindeutig fest!  </a:t>
            </a:r>
            <a:endParaRPr lang="de-DE" sz="1800" dirty="0" smtClean="0"/>
          </a:p>
          <a:p>
            <a:r>
              <a:rPr lang="de-DE" sz="1800" dirty="0" smtClean="0"/>
              <a:t>(</a:t>
            </a:r>
            <a:r>
              <a:rPr lang="de-DE" sz="1800" dirty="0"/>
              <a:t>Ein Kohlenstoffatom hat z.B. immer 6 Protonen im Kern.)</a:t>
            </a:r>
          </a:p>
        </p:txBody>
      </p:sp>
      <p:sp>
        <p:nvSpPr>
          <p:cNvPr id="6" name="Rechteck 5"/>
          <p:cNvSpPr/>
          <p:nvPr/>
        </p:nvSpPr>
        <p:spPr>
          <a:xfrm>
            <a:off x="575556" y="4365104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800" dirty="0"/>
              <a:t>Die Anzahl der Neutronen einer Atomsorte kann dagegen etwas variieren.</a:t>
            </a:r>
          </a:p>
          <a:p>
            <a:r>
              <a:rPr lang="de-DE" sz="1800" dirty="0"/>
              <a:t>Kohlenstoffatomkerne mit immer genau 6 Protonen im Kern können z.B.  </a:t>
            </a:r>
          </a:p>
          <a:p>
            <a:r>
              <a:rPr lang="de-DE" sz="1800" dirty="0"/>
              <a:t>6 Neutronen (C12)  oder  7 Neutronen (C13)  oder auch  8 Neutronen (C14)  enthalten.</a:t>
            </a:r>
          </a:p>
          <a:p>
            <a:r>
              <a:rPr lang="de-DE" sz="1800" dirty="0"/>
              <a:t>Man sagt: vom Kohlenstoffatom gibt es drei </a:t>
            </a:r>
            <a:r>
              <a:rPr lang="de-DE" sz="1800" b="1" dirty="0"/>
              <a:t>Isotope</a:t>
            </a:r>
            <a:r>
              <a:rPr lang="de-DE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45672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496000" y="1197237"/>
            <a:ext cx="82089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dirty="0"/>
              <a:t>Atome können sich zu                          </a:t>
            </a:r>
            <a:r>
              <a:rPr lang="de-DE" sz="2000" dirty="0" smtClean="0"/>
              <a:t>  verbinden </a:t>
            </a:r>
            <a:r>
              <a:rPr lang="de-DE" sz="2000" dirty="0"/>
              <a:t>und erzeugen so die riesige Vielfalt an </a:t>
            </a:r>
            <a:r>
              <a:rPr lang="de-DE" sz="2000" dirty="0" smtClean="0"/>
              <a:t>unterschiedlichen </a:t>
            </a:r>
            <a:r>
              <a:rPr lang="de-DE" sz="2000" dirty="0"/>
              <a:t>Stoffen in unserer Welt. </a:t>
            </a:r>
            <a:endParaRPr lang="de-DE" sz="2000" dirty="0" smtClean="0"/>
          </a:p>
          <a:p>
            <a:r>
              <a:rPr lang="de-DE" sz="2000" dirty="0" smtClean="0"/>
              <a:t>(</a:t>
            </a:r>
            <a:r>
              <a:rPr lang="de-DE" sz="2000" dirty="0"/>
              <a:t>Damit beschäftigt sich die Chemie!)</a:t>
            </a:r>
          </a:p>
        </p:txBody>
      </p:sp>
      <p:sp>
        <p:nvSpPr>
          <p:cNvPr id="3" name="Rechteck 2"/>
          <p:cNvSpPr/>
          <p:nvPr/>
        </p:nvSpPr>
        <p:spPr>
          <a:xfrm>
            <a:off x="529464" y="2437681"/>
            <a:ext cx="24901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dirty="0"/>
              <a:t>Beispiele:</a:t>
            </a:r>
          </a:p>
          <a:p>
            <a:r>
              <a:rPr lang="de-DE" sz="2000" dirty="0" smtClean="0"/>
              <a:t>Wassermolekül (H</a:t>
            </a:r>
            <a:r>
              <a:rPr lang="de-DE" sz="2000" baseline="-25000" dirty="0" smtClean="0"/>
              <a:t>2</a:t>
            </a:r>
            <a:r>
              <a:rPr lang="de-DE" sz="2000" dirty="0" smtClean="0"/>
              <a:t>O)  </a:t>
            </a:r>
            <a:endParaRPr lang="de-DE" sz="2000" dirty="0"/>
          </a:p>
        </p:txBody>
      </p:sp>
      <p:sp>
        <p:nvSpPr>
          <p:cNvPr id="5" name="Rechteck 4"/>
          <p:cNvSpPr/>
          <p:nvPr/>
        </p:nvSpPr>
        <p:spPr>
          <a:xfrm>
            <a:off x="6084168" y="2745457"/>
            <a:ext cx="21579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de-DE" sz="2000" dirty="0">
                <a:solidFill>
                  <a:srgbClr val="000000"/>
                </a:solidFill>
              </a:rPr>
              <a:t>Alkohol (C</a:t>
            </a:r>
            <a:r>
              <a:rPr lang="de-DE" sz="2000" baseline="-25000" dirty="0">
                <a:solidFill>
                  <a:srgbClr val="000000"/>
                </a:solidFill>
              </a:rPr>
              <a:t>2</a:t>
            </a:r>
            <a:r>
              <a:rPr lang="de-DE" sz="2000" dirty="0">
                <a:solidFill>
                  <a:srgbClr val="000000"/>
                </a:solidFill>
              </a:rPr>
              <a:t>H</a:t>
            </a:r>
            <a:r>
              <a:rPr lang="de-DE" sz="2000" baseline="-25000" dirty="0">
                <a:solidFill>
                  <a:srgbClr val="000000"/>
                </a:solidFill>
              </a:rPr>
              <a:t>5</a:t>
            </a:r>
            <a:r>
              <a:rPr lang="de-DE" sz="2000" dirty="0">
                <a:solidFill>
                  <a:srgbClr val="000000"/>
                </a:solidFill>
              </a:rPr>
              <a:t>OH)</a:t>
            </a:r>
            <a:endParaRPr lang="de-DE" sz="2000" dirty="0">
              <a:solidFill>
                <a:srgbClr val="000000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3353271" y="2780928"/>
            <a:ext cx="24374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</a:rPr>
              <a:t>Kohlendioxid (CO</a:t>
            </a:r>
            <a:r>
              <a:rPr lang="de-DE" sz="2000" baseline="-25000" dirty="0">
                <a:solidFill>
                  <a:srgbClr val="000000"/>
                </a:solidFill>
              </a:rPr>
              <a:t>2</a:t>
            </a:r>
            <a:r>
              <a:rPr lang="de-DE" sz="2000" dirty="0" smtClean="0">
                <a:solidFill>
                  <a:srgbClr val="000000"/>
                </a:solidFill>
              </a:rPr>
              <a:t>)</a:t>
            </a:r>
            <a:endParaRPr lang="de-D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3896725"/>
            <a:ext cx="594311" cy="461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1224" y="3669763"/>
            <a:ext cx="1255095" cy="838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827582" y="3297090"/>
            <a:ext cx="15472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Darstellung im</a:t>
            </a:r>
            <a:endParaRPr lang="de-DE" sz="1600" dirty="0"/>
          </a:p>
        </p:txBody>
      </p:sp>
      <p:sp>
        <p:nvSpPr>
          <p:cNvPr id="11" name="Textfeld 10"/>
          <p:cNvSpPr txBox="1"/>
          <p:nvPr/>
        </p:nvSpPr>
        <p:spPr>
          <a:xfrm>
            <a:off x="529464" y="4653136"/>
            <a:ext cx="10499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Kalotten-</a:t>
            </a:r>
          </a:p>
          <a:p>
            <a:r>
              <a:rPr lang="de-DE" sz="1600" dirty="0" err="1" smtClean="0"/>
              <a:t>modell</a:t>
            </a:r>
            <a:endParaRPr lang="de-DE" sz="1600" dirty="0"/>
          </a:p>
        </p:txBody>
      </p:sp>
      <p:sp>
        <p:nvSpPr>
          <p:cNvPr id="12" name="Textfeld 11"/>
          <p:cNvSpPr txBox="1"/>
          <p:nvPr/>
        </p:nvSpPr>
        <p:spPr>
          <a:xfrm>
            <a:off x="1755965" y="4641034"/>
            <a:ext cx="10499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Stäbchen-</a:t>
            </a:r>
          </a:p>
          <a:p>
            <a:r>
              <a:rPr lang="de-DE" sz="1600" dirty="0" err="1" smtClean="0"/>
              <a:t>modell</a:t>
            </a:r>
            <a:endParaRPr lang="de-DE" sz="1600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3918" y="3635644"/>
            <a:ext cx="1332147" cy="11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345" y="3354053"/>
            <a:ext cx="1910390" cy="1546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feld 7"/>
          <p:cNvSpPr txBox="1"/>
          <p:nvPr/>
        </p:nvSpPr>
        <p:spPr>
          <a:xfrm>
            <a:off x="3149842" y="1197237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rgbClr val="FF0000"/>
                </a:solidFill>
              </a:rPr>
              <a:t>Molekülen</a:t>
            </a:r>
            <a:endParaRPr lang="de-DE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885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11" grpId="0"/>
      <p:bldP spid="12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554522" y="762799"/>
            <a:ext cx="768692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800" dirty="0" smtClean="0"/>
              <a:t>Manche Atomsorten geben gerne eines ihrer Elektronen ab (z.B. Natrium).</a:t>
            </a:r>
          </a:p>
          <a:p>
            <a:r>
              <a:rPr lang="de-DE" sz="1800" dirty="0" smtClean="0"/>
              <a:t>Zurück bleibt dann ein Atom, das nicht mehr elektrisch neutral sondern</a:t>
            </a:r>
          </a:p>
          <a:p>
            <a:r>
              <a:rPr lang="de-DE" sz="1800" dirty="0" smtClean="0"/>
              <a:t>geladen ist und nun           genannt wird.</a:t>
            </a:r>
            <a:endParaRPr lang="de-DE" sz="1800" dirty="0"/>
          </a:p>
        </p:txBody>
      </p:sp>
      <p:sp>
        <p:nvSpPr>
          <p:cNvPr id="3" name="Rechteck 2"/>
          <p:cNvSpPr/>
          <p:nvPr/>
        </p:nvSpPr>
        <p:spPr>
          <a:xfrm>
            <a:off x="554522" y="1844824"/>
            <a:ext cx="62716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800" dirty="0" smtClean="0"/>
              <a:t>Andere Atomsorten nehmen gerne ein Elektron auf (z.B. Chlor).</a:t>
            </a:r>
          </a:p>
          <a:p>
            <a:r>
              <a:rPr lang="de-DE" sz="1800" dirty="0" smtClean="0"/>
              <a:t>Dabei entsteht ein                geladenes Chlor-Ion.</a:t>
            </a:r>
            <a:endParaRPr lang="de-DE" sz="1800" dirty="0"/>
          </a:p>
        </p:txBody>
      </p:sp>
      <p:sp>
        <p:nvSpPr>
          <p:cNvPr id="4" name="Rechteck 3"/>
          <p:cNvSpPr/>
          <p:nvPr/>
        </p:nvSpPr>
        <p:spPr>
          <a:xfrm>
            <a:off x="7168389" y="1039798"/>
            <a:ext cx="830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800" dirty="0" smtClean="0">
                <a:solidFill>
                  <a:srgbClr val="FF0000"/>
                </a:solidFill>
              </a:rPr>
              <a:t>positiv</a:t>
            </a:r>
            <a:endParaRPr lang="de-DE" sz="1800" dirty="0">
              <a:solidFill>
                <a:srgbClr val="FF0000"/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2473700" y="1316797"/>
            <a:ext cx="5473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800" dirty="0" smtClean="0">
                <a:solidFill>
                  <a:srgbClr val="FF0000"/>
                </a:solidFill>
              </a:rPr>
              <a:t>Ion</a:t>
            </a:r>
            <a:endParaRPr lang="de-DE" sz="1800" dirty="0">
              <a:solidFill>
                <a:srgbClr val="FF0000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2367716" y="2121099"/>
            <a:ext cx="10801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800" dirty="0" smtClean="0">
                <a:solidFill>
                  <a:srgbClr val="FF0000"/>
                </a:solidFill>
              </a:rPr>
              <a:t>negativ</a:t>
            </a:r>
            <a:endParaRPr lang="de-DE" sz="1800" dirty="0">
              <a:solidFill>
                <a:srgbClr val="FF0000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581472" y="2831233"/>
            <a:ext cx="79228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800" dirty="0" smtClean="0"/>
              <a:t>Da sich die negativ und positiv geladenen Ionen wechselseitig anziehen, ordnen sie sich ganz regelmäßig in so genannten „Raumgittern“ an. </a:t>
            </a:r>
            <a:endParaRPr lang="de-DE" sz="1800" dirty="0"/>
          </a:p>
        </p:txBody>
      </p:sp>
      <p:sp>
        <p:nvSpPr>
          <p:cNvPr id="6" name="Rechteck 5"/>
          <p:cNvSpPr/>
          <p:nvPr/>
        </p:nvSpPr>
        <p:spPr>
          <a:xfrm>
            <a:off x="581472" y="3511263"/>
            <a:ext cx="78593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800" dirty="0">
                <a:solidFill>
                  <a:srgbClr val="000000"/>
                </a:solidFill>
              </a:rPr>
              <a:t>Ein Beispiel dafür ist </a:t>
            </a:r>
            <a:r>
              <a:rPr lang="de-DE" sz="1800" dirty="0" smtClean="0">
                <a:solidFill>
                  <a:srgbClr val="000000"/>
                </a:solidFill>
              </a:rPr>
              <a:t>unser Speisesalz, das in der Chemie als </a:t>
            </a:r>
          </a:p>
          <a:p>
            <a:r>
              <a:rPr lang="de-DE" sz="1800" dirty="0" smtClean="0">
                <a:solidFill>
                  <a:srgbClr val="000000"/>
                </a:solidFill>
              </a:rPr>
              <a:t>Natriumchlorid  (NaCl oder  Na</a:t>
            </a:r>
            <a:r>
              <a:rPr lang="de-DE" sz="1800" baseline="30000" dirty="0" smtClean="0">
                <a:solidFill>
                  <a:srgbClr val="000000"/>
                </a:solidFill>
              </a:rPr>
              <a:t>+</a:t>
            </a:r>
            <a:r>
              <a:rPr lang="de-DE" sz="1800" dirty="0" smtClean="0">
                <a:solidFill>
                  <a:srgbClr val="000000"/>
                </a:solidFill>
              </a:rPr>
              <a:t> Cl</a:t>
            </a:r>
            <a:r>
              <a:rPr lang="de-DE" sz="1800" baseline="30000" dirty="0" smtClean="0">
                <a:solidFill>
                  <a:srgbClr val="000000"/>
                </a:solidFill>
              </a:rPr>
              <a:t>-</a:t>
            </a:r>
            <a:r>
              <a:rPr lang="de-DE" sz="1800" dirty="0" smtClean="0">
                <a:solidFill>
                  <a:srgbClr val="000000"/>
                </a:solidFill>
              </a:rPr>
              <a:t>)  bekannt ist.</a:t>
            </a:r>
            <a:endParaRPr lang="de-DE" baseline="300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522198"/>
            <a:ext cx="1718124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8297" y="4290680"/>
            <a:ext cx="1761331" cy="1492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1483" y="4261480"/>
            <a:ext cx="1659432" cy="1458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feld 9"/>
          <p:cNvSpPr txBox="1"/>
          <p:nvPr/>
        </p:nvSpPr>
        <p:spPr>
          <a:xfrm>
            <a:off x="655048" y="6081627"/>
            <a:ext cx="7485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dirty="0" smtClean="0"/>
              <a:t>Die äußere Form eines Kristalls gibt Hinweise auf die atomare Kristallstruktur.</a:t>
            </a:r>
            <a:endParaRPr lang="de-DE" sz="1800" dirty="0"/>
          </a:p>
        </p:txBody>
      </p:sp>
      <p:sp>
        <p:nvSpPr>
          <p:cNvPr id="15" name="Textfeld 14"/>
          <p:cNvSpPr txBox="1"/>
          <p:nvPr/>
        </p:nvSpPr>
        <p:spPr>
          <a:xfrm>
            <a:off x="2957600" y="4540275"/>
            <a:ext cx="146547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Zwei </a:t>
            </a:r>
            <a:br>
              <a:rPr lang="de-DE" sz="1400" dirty="0" smtClean="0"/>
            </a:br>
            <a:r>
              <a:rPr lang="de-DE" sz="1400" dirty="0" smtClean="0"/>
              <a:t>Darstellungen </a:t>
            </a:r>
            <a:br>
              <a:rPr lang="de-DE" sz="1400" dirty="0" smtClean="0"/>
            </a:br>
            <a:r>
              <a:rPr lang="de-DE" sz="1400" dirty="0" smtClean="0"/>
              <a:t>von NaCl </a:t>
            </a:r>
          </a:p>
          <a:p>
            <a:r>
              <a:rPr lang="de-DE" sz="1400" dirty="0" smtClean="0"/>
              <a:t>(Stein- oder Kochsalz)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1026626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8" grpId="0"/>
      <p:bldP spid="9" grpId="0"/>
      <p:bldP spid="6" grpId="0"/>
      <p:bldP spid="10" grpId="0"/>
      <p:bldP spid="15" grpId="0"/>
    </p:bldLst>
  </p:timing>
</p:sld>
</file>

<file path=ppt/theme/theme1.xml><?xml version="1.0" encoding="utf-8"?>
<a:theme xmlns:a="http://schemas.openxmlformats.org/drawingml/2006/main" name="Standarddesign">
  <a:themeElements>
    <a:clrScheme name="Standarddesign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484</Words>
  <Application>Microsoft Office PowerPoint</Application>
  <PresentationFormat>Bildschirmpräsentation (4:3)</PresentationFormat>
  <Paragraphs>73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EMG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Günther Rasch</dc:creator>
  <cp:lastModifiedBy>GRasch</cp:lastModifiedBy>
  <cp:revision>126</cp:revision>
  <dcterms:created xsi:type="dcterms:W3CDTF">2008-04-16T19:44:28Z</dcterms:created>
  <dcterms:modified xsi:type="dcterms:W3CDTF">2017-01-11T21:51:34Z</dcterms:modified>
</cp:coreProperties>
</file>